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60" r:id="rId2"/>
    <p:sldId id="285" r:id="rId3"/>
    <p:sldId id="286" r:id="rId4"/>
    <p:sldId id="265" r:id="rId5"/>
    <p:sldId id="264" r:id="rId6"/>
    <p:sldId id="291" r:id="rId7"/>
    <p:sldId id="287" r:id="rId8"/>
    <p:sldId id="292" r:id="rId9"/>
    <p:sldId id="293" r:id="rId10"/>
    <p:sldId id="294" r:id="rId11"/>
    <p:sldId id="295" r:id="rId12"/>
    <p:sldId id="296" r:id="rId13"/>
    <p:sldId id="297" r:id="rId14"/>
    <p:sldId id="299" r:id="rId15"/>
    <p:sldId id="300" r:id="rId16"/>
    <p:sldId id="288" r:id="rId17"/>
    <p:sldId id="301" r:id="rId18"/>
    <p:sldId id="263" r:id="rId19"/>
    <p:sldId id="289" r:id="rId20"/>
    <p:sldId id="303" r:id="rId21"/>
    <p:sldId id="304" r:id="rId22"/>
    <p:sldId id="305" r:id="rId23"/>
    <p:sldId id="306" r:id="rId24"/>
    <p:sldId id="307" r:id="rId25"/>
    <p:sldId id="308" r:id="rId26"/>
    <p:sldId id="302" r:id="rId27"/>
    <p:sldId id="309" r:id="rId28"/>
    <p:sldId id="311" r:id="rId29"/>
    <p:sldId id="310" r:id="rId30"/>
    <p:sldId id="29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FFC000"/>
    <a:srgbClr val="FBE8E8"/>
    <a:srgbClr val="EFEDED"/>
    <a:srgbClr val="E92E25"/>
    <a:srgbClr val="F3F1F1"/>
    <a:srgbClr val="8D8787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79021" autoAdjust="0"/>
  </p:normalViewPr>
  <p:slideViewPr>
    <p:cSldViewPr snapToGrid="0">
      <p:cViewPr varScale="1">
        <p:scale>
          <a:sx n="91" d="100"/>
          <a:sy n="91" d="100"/>
        </p:scale>
        <p:origin x="145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16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高效电动汽车充电站管理的最优定价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433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道路上更多的车辆导致更高的拥堵度，更大的道路通行能力导致更低的拥挤度。我们采用广泛使用的交通拥堵线性模型，将其作为交通流量与道路通行能力的比率（均以车辆数量计）。</a:t>
            </a:r>
            <a:r>
              <a:rPr lang="en-US" altLang="zh-CN" dirty="0" smtClean="0"/>
              <a:t>a zone includes more internal roads, the EVs coming for charging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does not have to traverse all of them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047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279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516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93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633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111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56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KNITRO,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解优化问题的优化工具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523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550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28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369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Zeta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314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33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15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203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452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974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19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751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048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261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909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27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近年来，随着相关技术的进步，电动汽车迎来了快速的发展。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339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68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73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78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955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一个区域包括很多的内部道路（比两个区域之间的道路多），要充电的电动汽车不必走所有的道路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29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9661571" y="2151672"/>
            <a:ext cx="959481" cy="959481"/>
          </a:xfrm>
          <a:custGeom>
            <a:avLst/>
            <a:gdLst>
              <a:gd name="connsiteX0" fmla="*/ 0 w 959481"/>
              <a:gd name="connsiteY0" fmla="*/ 0 h 959481"/>
              <a:gd name="connsiteX1" fmla="*/ 959481 w 959481"/>
              <a:gd name="connsiteY1" fmla="*/ 0 h 959481"/>
              <a:gd name="connsiteX2" fmla="*/ 959481 w 959481"/>
              <a:gd name="connsiteY2" fmla="*/ 959481 h 959481"/>
              <a:gd name="connsiteX3" fmla="*/ 0 w 959481"/>
              <a:gd name="connsiteY3" fmla="*/ 959481 h 95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481" h="959481">
                <a:moveTo>
                  <a:pt x="0" y="0"/>
                </a:moveTo>
                <a:lnTo>
                  <a:pt x="959481" y="0"/>
                </a:lnTo>
                <a:lnTo>
                  <a:pt x="959481" y="959481"/>
                </a:lnTo>
                <a:lnTo>
                  <a:pt x="0" y="959481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9661571" y="3558529"/>
            <a:ext cx="959481" cy="959481"/>
          </a:xfrm>
          <a:custGeom>
            <a:avLst/>
            <a:gdLst>
              <a:gd name="connsiteX0" fmla="*/ 0 w 959481"/>
              <a:gd name="connsiteY0" fmla="*/ 0 h 959481"/>
              <a:gd name="connsiteX1" fmla="*/ 959481 w 959481"/>
              <a:gd name="connsiteY1" fmla="*/ 0 h 959481"/>
              <a:gd name="connsiteX2" fmla="*/ 959481 w 959481"/>
              <a:gd name="connsiteY2" fmla="*/ 959481 h 959481"/>
              <a:gd name="connsiteX3" fmla="*/ 0 w 959481"/>
              <a:gd name="connsiteY3" fmla="*/ 959481 h 95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481" h="959481">
                <a:moveTo>
                  <a:pt x="0" y="0"/>
                </a:moveTo>
                <a:lnTo>
                  <a:pt x="959481" y="0"/>
                </a:lnTo>
                <a:lnTo>
                  <a:pt x="959481" y="959481"/>
                </a:lnTo>
                <a:lnTo>
                  <a:pt x="0" y="959481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9661571" y="4965385"/>
            <a:ext cx="959481" cy="959481"/>
          </a:xfrm>
          <a:custGeom>
            <a:avLst/>
            <a:gdLst>
              <a:gd name="connsiteX0" fmla="*/ 0 w 959481"/>
              <a:gd name="connsiteY0" fmla="*/ 0 h 959481"/>
              <a:gd name="connsiteX1" fmla="*/ 959481 w 959481"/>
              <a:gd name="connsiteY1" fmla="*/ 0 h 959481"/>
              <a:gd name="connsiteX2" fmla="*/ 959481 w 959481"/>
              <a:gd name="connsiteY2" fmla="*/ 959481 h 959481"/>
              <a:gd name="connsiteX3" fmla="*/ 0 w 959481"/>
              <a:gd name="connsiteY3" fmla="*/ 959481 h 95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481" h="959481">
                <a:moveTo>
                  <a:pt x="0" y="0"/>
                </a:moveTo>
                <a:lnTo>
                  <a:pt x="959481" y="0"/>
                </a:lnTo>
                <a:lnTo>
                  <a:pt x="959481" y="959481"/>
                </a:lnTo>
                <a:lnTo>
                  <a:pt x="0" y="959481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884000" y="0"/>
            <a:ext cx="3308000" cy="6858000"/>
          </a:xfrm>
          <a:custGeom>
            <a:avLst/>
            <a:gdLst>
              <a:gd name="connsiteX0" fmla="*/ 0 w 3308000"/>
              <a:gd name="connsiteY0" fmla="*/ 0 h 6858000"/>
              <a:gd name="connsiteX1" fmla="*/ 3308000 w 3308000"/>
              <a:gd name="connsiteY1" fmla="*/ 0 h 6858000"/>
              <a:gd name="connsiteX2" fmla="*/ 3308000 w 3308000"/>
              <a:gd name="connsiteY2" fmla="*/ 6858000 h 6858000"/>
              <a:gd name="connsiteX3" fmla="*/ 0 w 330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000" h="6858000">
                <a:moveTo>
                  <a:pt x="0" y="0"/>
                </a:moveTo>
                <a:lnTo>
                  <a:pt x="3308000" y="0"/>
                </a:lnTo>
                <a:lnTo>
                  <a:pt x="330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530943" y="2208676"/>
            <a:ext cx="1678986" cy="1678986"/>
          </a:xfrm>
          <a:custGeom>
            <a:avLst/>
            <a:gdLst>
              <a:gd name="connsiteX0" fmla="*/ 839493 w 1678986"/>
              <a:gd name="connsiteY0" fmla="*/ 0 h 1678986"/>
              <a:gd name="connsiteX1" fmla="*/ 1678986 w 1678986"/>
              <a:gd name="connsiteY1" fmla="*/ 839493 h 1678986"/>
              <a:gd name="connsiteX2" fmla="*/ 839493 w 1678986"/>
              <a:gd name="connsiteY2" fmla="*/ 1678986 h 1678986"/>
              <a:gd name="connsiteX3" fmla="*/ 0 w 1678986"/>
              <a:gd name="connsiteY3" fmla="*/ 839493 h 1678986"/>
              <a:gd name="connsiteX4" fmla="*/ 839493 w 1678986"/>
              <a:gd name="connsiteY4" fmla="*/ 0 h 167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986" h="1678986">
                <a:moveTo>
                  <a:pt x="839493" y="0"/>
                </a:moveTo>
                <a:cubicBezTo>
                  <a:pt x="1303132" y="0"/>
                  <a:pt x="1678986" y="375854"/>
                  <a:pt x="1678986" y="839493"/>
                </a:cubicBezTo>
                <a:cubicBezTo>
                  <a:pt x="1678986" y="1303132"/>
                  <a:pt x="1303132" y="1678986"/>
                  <a:pt x="839493" y="1678986"/>
                </a:cubicBezTo>
                <a:cubicBezTo>
                  <a:pt x="375854" y="1678986"/>
                  <a:pt x="0" y="1303132"/>
                  <a:pt x="0" y="839493"/>
                </a:cubicBezTo>
                <a:cubicBezTo>
                  <a:pt x="0" y="375854"/>
                  <a:pt x="375854" y="0"/>
                  <a:pt x="839493" y="0"/>
                </a:cubicBez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4014652" y="2208676"/>
            <a:ext cx="1678986" cy="1678986"/>
          </a:xfrm>
          <a:custGeom>
            <a:avLst/>
            <a:gdLst>
              <a:gd name="connsiteX0" fmla="*/ 839493 w 1678986"/>
              <a:gd name="connsiteY0" fmla="*/ 0 h 1678986"/>
              <a:gd name="connsiteX1" fmla="*/ 1678986 w 1678986"/>
              <a:gd name="connsiteY1" fmla="*/ 839493 h 1678986"/>
              <a:gd name="connsiteX2" fmla="*/ 839493 w 1678986"/>
              <a:gd name="connsiteY2" fmla="*/ 1678986 h 1678986"/>
              <a:gd name="connsiteX3" fmla="*/ 0 w 1678986"/>
              <a:gd name="connsiteY3" fmla="*/ 839493 h 1678986"/>
              <a:gd name="connsiteX4" fmla="*/ 839493 w 1678986"/>
              <a:gd name="connsiteY4" fmla="*/ 0 h 167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986" h="1678986">
                <a:moveTo>
                  <a:pt x="839493" y="0"/>
                </a:moveTo>
                <a:cubicBezTo>
                  <a:pt x="1303132" y="0"/>
                  <a:pt x="1678986" y="375854"/>
                  <a:pt x="1678986" y="839493"/>
                </a:cubicBezTo>
                <a:cubicBezTo>
                  <a:pt x="1678986" y="1303132"/>
                  <a:pt x="1303132" y="1678986"/>
                  <a:pt x="839493" y="1678986"/>
                </a:cubicBezTo>
                <a:cubicBezTo>
                  <a:pt x="375854" y="1678986"/>
                  <a:pt x="0" y="1303132"/>
                  <a:pt x="0" y="839493"/>
                </a:cubicBezTo>
                <a:cubicBezTo>
                  <a:pt x="0" y="375854"/>
                  <a:pt x="375854" y="0"/>
                  <a:pt x="839493" y="0"/>
                </a:cubicBez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498362" y="2208676"/>
            <a:ext cx="1678986" cy="1678986"/>
          </a:xfrm>
          <a:custGeom>
            <a:avLst/>
            <a:gdLst>
              <a:gd name="connsiteX0" fmla="*/ 839493 w 1678986"/>
              <a:gd name="connsiteY0" fmla="*/ 0 h 1678986"/>
              <a:gd name="connsiteX1" fmla="*/ 1678986 w 1678986"/>
              <a:gd name="connsiteY1" fmla="*/ 839493 h 1678986"/>
              <a:gd name="connsiteX2" fmla="*/ 839493 w 1678986"/>
              <a:gd name="connsiteY2" fmla="*/ 1678986 h 1678986"/>
              <a:gd name="connsiteX3" fmla="*/ 0 w 1678986"/>
              <a:gd name="connsiteY3" fmla="*/ 839493 h 1678986"/>
              <a:gd name="connsiteX4" fmla="*/ 839493 w 1678986"/>
              <a:gd name="connsiteY4" fmla="*/ 0 h 167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986" h="1678986">
                <a:moveTo>
                  <a:pt x="839493" y="0"/>
                </a:moveTo>
                <a:cubicBezTo>
                  <a:pt x="1303132" y="0"/>
                  <a:pt x="1678986" y="375854"/>
                  <a:pt x="1678986" y="839493"/>
                </a:cubicBezTo>
                <a:cubicBezTo>
                  <a:pt x="1678986" y="1303132"/>
                  <a:pt x="1303132" y="1678986"/>
                  <a:pt x="839493" y="1678986"/>
                </a:cubicBezTo>
                <a:cubicBezTo>
                  <a:pt x="375854" y="1678986"/>
                  <a:pt x="0" y="1303132"/>
                  <a:pt x="0" y="839493"/>
                </a:cubicBezTo>
                <a:cubicBezTo>
                  <a:pt x="0" y="375854"/>
                  <a:pt x="375854" y="0"/>
                  <a:pt x="839493" y="0"/>
                </a:cubicBez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982072" y="2208676"/>
            <a:ext cx="1678986" cy="1678986"/>
          </a:xfrm>
          <a:custGeom>
            <a:avLst/>
            <a:gdLst>
              <a:gd name="connsiteX0" fmla="*/ 839493 w 1678986"/>
              <a:gd name="connsiteY0" fmla="*/ 0 h 1678986"/>
              <a:gd name="connsiteX1" fmla="*/ 1678986 w 1678986"/>
              <a:gd name="connsiteY1" fmla="*/ 839493 h 1678986"/>
              <a:gd name="connsiteX2" fmla="*/ 839493 w 1678986"/>
              <a:gd name="connsiteY2" fmla="*/ 1678986 h 1678986"/>
              <a:gd name="connsiteX3" fmla="*/ 0 w 1678986"/>
              <a:gd name="connsiteY3" fmla="*/ 839493 h 1678986"/>
              <a:gd name="connsiteX4" fmla="*/ 839493 w 1678986"/>
              <a:gd name="connsiteY4" fmla="*/ 0 h 167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986" h="1678986">
                <a:moveTo>
                  <a:pt x="839493" y="0"/>
                </a:moveTo>
                <a:cubicBezTo>
                  <a:pt x="1303132" y="0"/>
                  <a:pt x="1678986" y="375854"/>
                  <a:pt x="1678986" y="839493"/>
                </a:cubicBezTo>
                <a:cubicBezTo>
                  <a:pt x="1678986" y="1303132"/>
                  <a:pt x="1303132" y="1678986"/>
                  <a:pt x="839493" y="1678986"/>
                </a:cubicBezTo>
                <a:cubicBezTo>
                  <a:pt x="375854" y="1678986"/>
                  <a:pt x="0" y="1303132"/>
                  <a:pt x="0" y="839493"/>
                </a:cubicBezTo>
                <a:cubicBezTo>
                  <a:pt x="0" y="375854"/>
                  <a:pt x="375854" y="0"/>
                  <a:pt x="839493" y="0"/>
                </a:cubicBez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537384"/>
            <a:ext cx="12192000" cy="1873817"/>
          </a:xfrm>
          <a:custGeom>
            <a:avLst/>
            <a:gdLst>
              <a:gd name="connsiteX0" fmla="*/ 0 w 12192000"/>
              <a:gd name="connsiteY0" fmla="*/ 0 h 1873817"/>
              <a:gd name="connsiteX1" fmla="*/ 12192000 w 12192000"/>
              <a:gd name="connsiteY1" fmla="*/ 0 h 1873817"/>
              <a:gd name="connsiteX2" fmla="*/ 12192000 w 12192000"/>
              <a:gd name="connsiteY2" fmla="*/ 1873817 h 1873817"/>
              <a:gd name="connsiteX3" fmla="*/ 0 w 12192000"/>
              <a:gd name="connsiteY3" fmla="*/ 1873817 h 187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73817">
                <a:moveTo>
                  <a:pt x="0" y="0"/>
                </a:moveTo>
                <a:lnTo>
                  <a:pt x="12192000" y="0"/>
                </a:lnTo>
                <a:lnTo>
                  <a:pt x="12192000" y="1873817"/>
                </a:lnTo>
                <a:lnTo>
                  <a:pt x="0" y="18738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14987" y="2581605"/>
            <a:ext cx="2547391" cy="1354831"/>
          </a:xfrm>
          <a:custGeom>
            <a:avLst/>
            <a:gdLst>
              <a:gd name="connsiteX0" fmla="*/ 0 w 2547391"/>
              <a:gd name="connsiteY0" fmla="*/ 0 h 1354831"/>
              <a:gd name="connsiteX1" fmla="*/ 2547391 w 2547391"/>
              <a:gd name="connsiteY1" fmla="*/ 0 h 1354831"/>
              <a:gd name="connsiteX2" fmla="*/ 2547391 w 2547391"/>
              <a:gd name="connsiteY2" fmla="*/ 1354831 h 1354831"/>
              <a:gd name="connsiteX3" fmla="*/ 0 w 2547391"/>
              <a:gd name="connsiteY3" fmla="*/ 1354831 h 135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7391" h="1354831">
                <a:moveTo>
                  <a:pt x="0" y="0"/>
                </a:moveTo>
                <a:lnTo>
                  <a:pt x="2547391" y="0"/>
                </a:lnTo>
                <a:lnTo>
                  <a:pt x="2547391" y="1354831"/>
                </a:lnTo>
                <a:lnTo>
                  <a:pt x="0" y="1354831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449417" y="2319244"/>
            <a:ext cx="3293166" cy="2262340"/>
          </a:xfrm>
          <a:custGeom>
            <a:avLst/>
            <a:gdLst>
              <a:gd name="connsiteX0" fmla="*/ 0 w 3293166"/>
              <a:gd name="connsiteY0" fmla="*/ 0 h 2262340"/>
              <a:gd name="connsiteX1" fmla="*/ 3293166 w 3293166"/>
              <a:gd name="connsiteY1" fmla="*/ 0 h 2262340"/>
              <a:gd name="connsiteX2" fmla="*/ 3293166 w 3293166"/>
              <a:gd name="connsiteY2" fmla="*/ 2262340 h 2262340"/>
              <a:gd name="connsiteX3" fmla="*/ 0 w 3293166"/>
              <a:gd name="connsiteY3" fmla="*/ 2262340 h 226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166" h="2262340">
                <a:moveTo>
                  <a:pt x="0" y="0"/>
                </a:moveTo>
                <a:lnTo>
                  <a:pt x="3293166" y="0"/>
                </a:lnTo>
                <a:lnTo>
                  <a:pt x="3293166" y="2262340"/>
                </a:lnTo>
                <a:lnTo>
                  <a:pt x="0" y="226234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29622" y="2581605"/>
            <a:ext cx="2547391" cy="1354831"/>
          </a:xfrm>
          <a:custGeom>
            <a:avLst/>
            <a:gdLst>
              <a:gd name="connsiteX0" fmla="*/ 0 w 2547391"/>
              <a:gd name="connsiteY0" fmla="*/ 0 h 1354831"/>
              <a:gd name="connsiteX1" fmla="*/ 2547391 w 2547391"/>
              <a:gd name="connsiteY1" fmla="*/ 0 h 1354831"/>
              <a:gd name="connsiteX2" fmla="*/ 2547391 w 2547391"/>
              <a:gd name="connsiteY2" fmla="*/ 1354831 h 1354831"/>
              <a:gd name="connsiteX3" fmla="*/ 0 w 2547391"/>
              <a:gd name="connsiteY3" fmla="*/ 1354831 h 135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7391" h="1354831">
                <a:moveTo>
                  <a:pt x="0" y="0"/>
                </a:moveTo>
                <a:lnTo>
                  <a:pt x="2547391" y="0"/>
                </a:lnTo>
                <a:lnTo>
                  <a:pt x="2547391" y="1354831"/>
                </a:lnTo>
                <a:lnTo>
                  <a:pt x="0" y="1354831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346232" y="1825625"/>
            <a:ext cx="3704603" cy="1141285"/>
          </a:xfrm>
          <a:custGeom>
            <a:avLst/>
            <a:gdLst>
              <a:gd name="connsiteX0" fmla="*/ 0 w 3704603"/>
              <a:gd name="connsiteY0" fmla="*/ 0 h 1141285"/>
              <a:gd name="connsiteX1" fmla="*/ 3704603 w 3704603"/>
              <a:gd name="connsiteY1" fmla="*/ 0 h 1141285"/>
              <a:gd name="connsiteX2" fmla="*/ 3704603 w 3704603"/>
              <a:gd name="connsiteY2" fmla="*/ 1141285 h 1141285"/>
              <a:gd name="connsiteX3" fmla="*/ 0 w 3704603"/>
              <a:gd name="connsiteY3" fmla="*/ 1141285 h 114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603" h="1141285">
                <a:moveTo>
                  <a:pt x="0" y="0"/>
                </a:moveTo>
                <a:lnTo>
                  <a:pt x="3704603" y="0"/>
                </a:lnTo>
                <a:lnTo>
                  <a:pt x="3704603" y="1141285"/>
                </a:lnTo>
                <a:lnTo>
                  <a:pt x="0" y="1141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1346231" y="3361487"/>
            <a:ext cx="3704603" cy="1141285"/>
          </a:xfrm>
          <a:custGeom>
            <a:avLst/>
            <a:gdLst>
              <a:gd name="connsiteX0" fmla="*/ 0 w 3704603"/>
              <a:gd name="connsiteY0" fmla="*/ 0 h 1141285"/>
              <a:gd name="connsiteX1" fmla="*/ 3704603 w 3704603"/>
              <a:gd name="connsiteY1" fmla="*/ 0 h 1141285"/>
              <a:gd name="connsiteX2" fmla="*/ 3704603 w 3704603"/>
              <a:gd name="connsiteY2" fmla="*/ 1141285 h 1141285"/>
              <a:gd name="connsiteX3" fmla="*/ 0 w 3704603"/>
              <a:gd name="connsiteY3" fmla="*/ 1141285 h 114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603" h="1141285">
                <a:moveTo>
                  <a:pt x="0" y="0"/>
                </a:moveTo>
                <a:lnTo>
                  <a:pt x="3704603" y="0"/>
                </a:lnTo>
                <a:lnTo>
                  <a:pt x="3704603" y="1141285"/>
                </a:lnTo>
                <a:lnTo>
                  <a:pt x="0" y="1141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1346231" y="4945191"/>
            <a:ext cx="3704603" cy="1141285"/>
          </a:xfrm>
          <a:custGeom>
            <a:avLst/>
            <a:gdLst>
              <a:gd name="connsiteX0" fmla="*/ 0 w 3704603"/>
              <a:gd name="connsiteY0" fmla="*/ 0 h 1141285"/>
              <a:gd name="connsiteX1" fmla="*/ 3704603 w 3704603"/>
              <a:gd name="connsiteY1" fmla="*/ 0 h 1141285"/>
              <a:gd name="connsiteX2" fmla="*/ 3704603 w 3704603"/>
              <a:gd name="connsiteY2" fmla="*/ 1141285 h 1141285"/>
              <a:gd name="connsiteX3" fmla="*/ 0 w 3704603"/>
              <a:gd name="connsiteY3" fmla="*/ 1141285 h 114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603" h="1141285">
                <a:moveTo>
                  <a:pt x="0" y="0"/>
                </a:moveTo>
                <a:lnTo>
                  <a:pt x="3704603" y="0"/>
                </a:lnTo>
                <a:lnTo>
                  <a:pt x="3704603" y="1141285"/>
                </a:lnTo>
                <a:lnTo>
                  <a:pt x="0" y="1141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118022" y="3017521"/>
            <a:ext cx="1968870" cy="1968868"/>
          </a:xfrm>
          <a:custGeom>
            <a:avLst/>
            <a:gdLst>
              <a:gd name="connsiteX0" fmla="*/ 984435 w 1968870"/>
              <a:gd name="connsiteY0" fmla="*/ 0 h 1968868"/>
              <a:gd name="connsiteX1" fmla="*/ 1968870 w 1968870"/>
              <a:gd name="connsiteY1" fmla="*/ 984434 h 1968868"/>
              <a:gd name="connsiteX2" fmla="*/ 984435 w 1968870"/>
              <a:gd name="connsiteY2" fmla="*/ 1968868 h 1968868"/>
              <a:gd name="connsiteX3" fmla="*/ 0 w 1968870"/>
              <a:gd name="connsiteY3" fmla="*/ 984434 h 1968868"/>
              <a:gd name="connsiteX4" fmla="*/ 984435 w 1968870"/>
              <a:gd name="connsiteY4" fmla="*/ 0 h 196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870" h="1968868">
                <a:moveTo>
                  <a:pt x="984435" y="0"/>
                </a:moveTo>
                <a:cubicBezTo>
                  <a:pt x="1528123" y="0"/>
                  <a:pt x="1968870" y="440746"/>
                  <a:pt x="1968870" y="984434"/>
                </a:cubicBezTo>
                <a:cubicBezTo>
                  <a:pt x="1968870" y="1528122"/>
                  <a:pt x="1528123" y="1968868"/>
                  <a:pt x="984435" y="1968868"/>
                </a:cubicBezTo>
                <a:cubicBezTo>
                  <a:pt x="440747" y="1968868"/>
                  <a:pt x="0" y="1528122"/>
                  <a:pt x="0" y="984434"/>
                </a:cubicBezTo>
                <a:cubicBezTo>
                  <a:pt x="0" y="440746"/>
                  <a:pt x="440747" y="0"/>
                  <a:pt x="9844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2397516" y="2037265"/>
            <a:ext cx="1859761" cy="2157322"/>
          </a:xfrm>
          <a:custGeom>
            <a:avLst/>
            <a:gdLst>
              <a:gd name="connsiteX0" fmla="*/ 929880 w 1859761"/>
              <a:gd name="connsiteY0" fmla="*/ 0 h 2157322"/>
              <a:gd name="connsiteX1" fmla="*/ 1859761 w 1859761"/>
              <a:gd name="connsiteY1" fmla="*/ 464940 h 2157322"/>
              <a:gd name="connsiteX2" fmla="*/ 1859761 w 1859761"/>
              <a:gd name="connsiteY2" fmla="*/ 1692382 h 2157322"/>
              <a:gd name="connsiteX3" fmla="*/ 929880 w 1859761"/>
              <a:gd name="connsiteY3" fmla="*/ 2157322 h 2157322"/>
              <a:gd name="connsiteX4" fmla="*/ 0 w 1859761"/>
              <a:gd name="connsiteY4" fmla="*/ 1692382 h 2157322"/>
              <a:gd name="connsiteX5" fmla="*/ 0 w 1859761"/>
              <a:gd name="connsiteY5" fmla="*/ 464940 h 215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9761" h="2157322">
                <a:moveTo>
                  <a:pt x="929880" y="0"/>
                </a:moveTo>
                <a:lnTo>
                  <a:pt x="1859761" y="464940"/>
                </a:lnTo>
                <a:lnTo>
                  <a:pt x="1859761" y="1692382"/>
                </a:lnTo>
                <a:lnTo>
                  <a:pt x="929880" y="2157322"/>
                </a:lnTo>
                <a:lnTo>
                  <a:pt x="0" y="1692382"/>
                </a:lnTo>
                <a:lnTo>
                  <a:pt x="0" y="46494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1391652" y="3879085"/>
            <a:ext cx="1859761" cy="2157322"/>
          </a:xfrm>
          <a:custGeom>
            <a:avLst/>
            <a:gdLst>
              <a:gd name="connsiteX0" fmla="*/ 929880 w 1859761"/>
              <a:gd name="connsiteY0" fmla="*/ 0 h 2157322"/>
              <a:gd name="connsiteX1" fmla="*/ 1859761 w 1859761"/>
              <a:gd name="connsiteY1" fmla="*/ 464940 h 2157322"/>
              <a:gd name="connsiteX2" fmla="*/ 1859761 w 1859761"/>
              <a:gd name="connsiteY2" fmla="*/ 1692382 h 2157322"/>
              <a:gd name="connsiteX3" fmla="*/ 929880 w 1859761"/>
              <a:gd name="connsiteY3" fmla="*/ 2157322 h 2157322"/>
              <a:gd name="connsiteX4" fmla="*/ 0 w 1859761"/>
              <a:gd name="connsiteY4" fmla="*/ 1692382 h 2157322"/>
              <a:gd name="connsiteX5" fmla="*/ 0 w 1859761"/>
              <a:gd name="connsiteY5" fmla="*/ 464940 h 215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9761" h="2157322">
                <a:moveTo>
                  <a:pt x="929880" y="0"/>
                </a:moveTo>
                <a:lnTo>
                  <a:pt x="1859761" y="464940"/>
                </a:lnTo>
                <a:lnTo>
                  <a:pt x="1859761" y="1692382"/>
                </a:lnTo>
                <a:lnTo>
                  <a:pt x="929880" y="2157322"/>
                </a:lnTo>
                <a:lnTo>
                  <a:pt x="0" y="1692382"/>
                </a:lnTo>
                <a:lnTo>
                  <a:pt x="0" y="46494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3403378" y="3879085"/>
            <a:ext cx="1859761" cy="2157322"/>
          </a:xfrm>
          <a:custGeom>
            <a:avLst/>
            <a:gdLst>
              <a:gd name="connsiteX0" fmla="*/ 929880 w 1859761"/>
              <a:gd name="connsiteY0" fmla="*/ 0 h 2157322"/>
              <a:gd name="connsiteX1" fmla="*/ 1859761 w 1859761"/>
              <a:gd name="connsiteY1" fmla="*/ 464940 h 2157322"/>
              <a:gd name="connsiteX2" fmla="*/ 1859761 w 1859761"/>
              <a:gd name="connsiteY2" fmla="*/ 1692382 h 2157322"/>
              <a:gd name="connsiteX3" fmla="*/ 929880 w 1859761"/>
              <a:gd name="connsiteY3" fmla="*/ 2157322 h 2157322"/>
              <a:gd name="connsiteX4" fmla="*/ 0 w 1859761"/>
              <a:gd name="connsiteY4" fmla="*/ 1692382 h 2157322"/>
              <a:gd name="connsiteX5" fmla="*/ 0 w 1859761"/>
              <a:gd name="connsiteY5" fmla="*/ 464940 h 215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9761" h="2157322">
                <a:moveTo>
                  <a:pt x="929880" y="0"/>
                </a:moveTo>
                <a:lnTo>
                  <a:pt x="1859761" y="464940"/>
                </a:lnTo>
                <a:lnTo>
                  <a:pt x="1859761" y="1692382"/>
                </a:lnTo>
                <a:lnTo>
                  <a:pt x="929880" y="2157322"/>
                </a:lnTo>
                <a:lnTo>
                  <a:pt x="0" y="1692382"/>
                </a:lnTo>
                <a:lnTo>
                  <a:pt x="0" y="46494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2139334" y="4028823"/>
            <a:ext cx="1195356" cy="1195356"/>
          </a:xfrm>
          <a:custGeom>
            <a:avLst/>
            <a:gdLst>
              <a:gd name="connsiteX0" fmla="*/ 597678 w 1195356"/>
              <a:gd name="connsiteY0" fmla="*/ 0 h 1195356"/>
              <a:gd name="connsiteX1" fmla="*/ 1195356 w 1195356"/>
              <a:gd name="connsiteY1" fmla="*/ 597678 h 1195356"/>
              <a:gd name="connsiteX2" fmla="*/ 597678 w 1195356"/>
              <a:gd name="connsiteY2" fmla="*/ 1195356 h 1195356"/>
              <a:gd name="connsiteX3" fmla="*/ 0 w 1195356"/>
              <a:gd name="connsiteY3" fmla="*/ 597678 h 1195356"/>
              <a:gd name="connsiteX4" fmla="*/ 597678 w 1195356"/>
              <a:gd name="connsiteY4" fmla="*/ 0 h 119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356" h="1195356">
                <a:moveTo>
                  <a:pt x="597678" y="0"/>
                </a:moveTo>
                <a:cubicBezTo>
                  <a:pt x="927766" y="0"/>
                  <a:pt x="1195356" y="267590"/>
                  <a:pt x="1195356" y="597678"/>
                </a:cubicBezTo>
                <a:cubicBezTo>
                  <a:pt x="1195356" y="927766"/>
                  <a:pt x="927766" y="1195356"/>
                  <a:pt x="597678" y="1195356"/>
                </a:cubicBezTo>
                <a:cubicBezTo>
                  <a:pt x="267590" y="1195356"/>
                  <a:pt x="0" y="927766"/>
                  <a:pt x="0" y="597678"/>
                </a:cubicBezTo>
                <a:cubicBezTo>
                  <a:pt x="0" y="267590"/>
                  <a:pt x="267590" y="0"/>
                  <a:pt x="597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425669" y="2755181"/>
            <a:ext cx="1405528" cy="1405528"/>
          </a:xfrm>
          <a:custGeom>
            <a:avLst/>
            <a:gdLst>
              <a:gd name="connsiteX0" fmla="*/ 702764 w 1405528"/>
              <a:gd name="connsiteY0" fmla="*/ 0 h 1405528"/>
              <a:gd name="connsiteX1" fmla="*/ 1405528 w 1405528"/>
              <a:gd name="connsiteY1" fmla="*/ 702764 h 1405528"/>
              <a:gd name="connsiteX2" fmla="*/ 702764 w 1405528"/>
              <a:gd name="connsiteY2" fmla="*/ 1405528 h 1405528"/>
              <a:gd name="connsiteX3" fmla="*/ 0 w 1405528"/>
              <a:gd name="connsiteY3" fmla="*/ 702764 h 1405528"/>
              <a:gd name="connsiteX4" fmla="*/ 702764 w 1405528"/>
              <a:gd name="connsiteY4" fmla="*/ 0 h 140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528" h="1405528">
                <a:moveTo>
                  <a:pt x="702764" y="0"/>
                </a:moveTo>
                <a:cubicBezTo>
                  <a:pt x="1090890" y="0"/>
                  <a:pt x="1405528" y="314638"/>
                  <a:pt x="1405528" y="702764"/>
                </a:cubicBezTo>
                <a:cubicBezTo>
                  <a:pt x="1405528" y="1090890"/>
                  <a:pt x="1090890" y="1405528"/>
                  <a:pt x="702764" y="1405528"/>
                </a:cubicBezTo>
                <a:cubicBezTo>
                  <a:pt x="314638" y="1405528"/>
                  <a:pt x="0" y="1090890"/>
                  <a:pt x="0" y="702764"/>
                </a:cubicBezTo>
                <a:cubicBezTo>
                  <a:pt x="0" y="314638"/>
                  <a:pt x="314638" y="0"/>
                  <a:pt x="7027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868270" y="4372585"/>
            <a:ext cx="889950" cy="889948"/>
          </a:xfrm>
          <a:custGeom>
            <a:avLst/>
            <a:gdLst>
              <a:gd name="connsiteX0" fmla="*/ 444975 w 889950"/>
              <a:gd name="connsiteY0" fmla="*/ 0 h 889948"/>
              <a:gd name="connsiteX1" fmla="*/ 889950 w 889950"/>
              <a:gd name="connsiteY1" fmla="*/ 444974 h 889948"/>
              <a:gd name="connsiteX2" fmla="*/ 444975 w 889950"/>
              <a:gd name="connsiteY2" fmla="*/ 889948 h 889948"/>
              <a:gd name="connsiteX3" fmla="*/ 0 w 889950"/>
              <a:gd name="connsiteY3" fmla="*/ 444974 h 889948"/>
              <a:gd name="connsiteX4" fmla="*/ 444975 w 889950"/>
              <a:gd name="connsiteY4" fmla="*/ 0 h 88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950" h="889948">
                <a:moveTo>
                  <a:pt x="444975" y="0"/>
                </a:moveTo>
                <a:cubicBezTo>
                  <a:pt x="690728" y="0"/>
                  <a:pt x="889950" y="199222"/>
                  <a:pt x="889950" y="444974"/>
                </a:cubicBezTo>
                <a:cubicBezTo>
                  <a:pt x="889950" y="690726"/>
                  <a:pt x="690728" y="889948"/>
                  <a:pt x="444975" y="889948"/>
                </a:cubicBezTo>
                <a:cubicBezTo>
                  <a:pt x="199222" y="889948"/>
                  <a:pt x="0" y="690726"/>
                  <a:pt x="0" y="444974"/>
                </a:cubicBezTo>
                <a:cubicBezTo>
                  <a:pt x="0" y="199222"/>
                  <a:pt x="199222" y="0"/>
                  <a:pt x="444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775201" y="2983164"/>
            <a:ext cx="1291686" cy="1291686"/>
          </a:xfrm>
          <a:custGeom>
            <a:avLst/>
            <a:gdLst>
              <a:gd name="connsiteX0" fmla="*/ 645843 w 1291686"/>
              <a:gd name="connsiteY0" fmla="*/ 0 h 1291686"/>
              <a:gd name="connsiteX1" fmla="*/ 1291686 w 1291686"/>
              <a:gd name="connsiteY1" fmla="*/ 645843 h 1291686"/>
              <a:gd name="connsiteX2" fmla="*/ 645843 w 1291686"/>
              <a:gd name="connsiteY2" fmla="*/ 1291686 h 1291686"/>
              <a:gd name="connsiteX3" fmla="*/ 0 w 1291686"/>
              <a:gd name="connsiteY3" fmla="*/ 645843 h 1291686"/>
              <a:gd name="connsiteX4" fmla="*/ 645843 w 1291686"/>
              <a:gd name="connsiteY4" fmla="*/ 0 h 12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1686" h="1291686">
                <a:moveTo>
                  <a:pt x="645843" y="0"/>
                </a:moveTo>
                <a:cubicBezTo>
                  <a:pt x="1002532" y="0"/>
                  <a:pt x="1291686" y="289154"/>
                  <a:pt x="1291686" y="645843"/>
                </a:cubicBezTo>
                <a:cubicBezTo>
                  <a:pt x="1291686" y="1002532"/>
                  <a:pt x="1002532" y="1291686"/>
                  <a:pt x="645843" y="1291686"/>
                </a:cubicBezTo>
                <a:cubicBezTo>
                  <a:pt x="289154" y="1291686"/>
                  <a:pt x="0" y="1002532"/>
                  <a:pt x="0" y="645843"/>
                </a:cubicBezTo>
                <a:cubicBezTo>
                  <a:pt x="0" y="289154"/>
                  <a:pt x="289154" y="0"/>
                  <a:pt x="6458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097775" y="2245244"/>
            <a:ext cx="1441074" cy="1441074"/>
          </a:xfrm>
          <a:custGeom>
            <a:avLst/>
            <a:gdLst>
              <a:gd name="connsiteX0" fmla="*/ 720537 w 1441074"/>
              <a:gd name="connsiteY0" fmla="*/ 0 h 1441074"/>
              <a:gd name="connsiteX1" fmla="*/ 1441074 w 1441074"/>
              <a:gd name="connsiteY1" fmla="*/ 720537 h 1441074"/>
              <a:gd name="connsiteX2" fmla="*/ 720537 w 1441074"/>
              <a:gd name="connsiteY2" fmla="*/ 1441074 h 1441074"/>
              <a:gd name="connsiteX3" fmla="*/ 0 w 1441074"/>
              <a:gd name="connsiteY3" fmla="*/ 720537 h 1441074"/>
              <a:gd name="connsiteX4" fmla="*/ 720537 w 1441074"/>
              <a:gd name="connsiteY4" fmla="*/ 0 h 144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074" h="1441074">
                <a:moveTo>
                  <a:pt x="720537" y="0"/>
                </a:moveTo>
                <a:cubicBezTo>
                  <a:pt x="1118479" y="0"/>
                  <a:pt x="1441074" y="322595"/>
                  <a:pt x="1441074" y="720537"/>
                </a:cubicBezTo>
                <a:cubicBezTo>
                  <a:pt x="1441074" y="1118479"/>
                  <a:pt x="1118479" y="1441074"/>
                  <a:pt x="720537" y="1441074"/>
                </a:cubicBezTo>
                <a:cubicBezTo>
                  <a:pt x="322595" y="1441074"/>
                  <a:pt x="0" y="1118479"/>
                  <a:pt x="0" y="720537"/>
                </a:cubicBezTo>
                <a:cubicBezTo>
                  <a:pt x="0" y="322595"/>
                  <a:pt x="322595" y="0"/>
                  <a:pt x="720537" y="0"/>
                </a:cubicBez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5447419" y="2152521"/>
            <a:ext cx="1441074" cy="1441074"/>
          </a:xfrm>
          <a:custGeom>
            <a:avLst/>
            <a:gdLst>
              <a:gd name="connsiteX0" fmla="*/ 720537 w 1441074"/>
              <a:gd name="connsiteY0" fmla="*/ 0 h 1441074"/>
              <a:gd name="connsiteX1" fmla="*/ 1441074 w 1441074"/>
              <a:gd name="connsiteY1" fmla="*/ 720537 h 1441074"/>
              <a:gd name="connsiteX2" fmla="*/ 720537 w 1441074"/>
              <a:gd name="connsiteY2" fmla="*/ 1441074 h 1441074"/>
              <a:gd name="connsiteX3" fmla="*/ 0 w 1441074"/>
              <a:gd name="connsiteY3" fmla="*/ 720537 h 1441074"/>
              <a:gd name="connsiteX4" fmla="*/ 720537 w 1441074"/>
              <a:gd name="connsiteY4" fmla="*/ 0 h 144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074" h="1441074">
                <a:moveTo>
                  <a:pt x="720537" y="0"/>
                </a:moveTo>
                <a:cubicBezTo>
                  <a:pt x="1118479" y="0"/>
                  <a:pt x="1441074" y="322595"/>
                  <a:pt x="1441074" y="720537"/>
                </a:cubicBezTo>
                <a:cubicBezTo>
                  <a:pt x="1441074" y="1118479"/>
                  <a:pt x="1118479" y="1441074"/>
                  <a:pt x="720537" y="1441074"/>
                </a:cubicBezTo>
                <a:cubicBezTo>
                  <a:pt x="322595" y="1441074"/>
                  <a:pt x="0" y="1118479"/>
                  <a:pt x="0" y="720537"/>
                </a:cubicBezTo>
                <a:cubicBezTo>
                  <a:pt x="0" y="322595"/>
                  <a:pt x="322595" y="0"/>
                  <a:pt x="720537" y="0"/>
                </a:cubicBez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5375463" y="4634966"/>
            <a:ext cx="1441074" cy="1441074"/>
          </a:xfrm>
          <a:custGeom>
            <a:avLst/>
            <a:gdLst>
              <a:gd name="connsiteX0" fmla="*/ 720537 w 1441074"/>
              <a:gd name="connsiteY0" fmla="*/ 0 h 1441074"/>
              <a:gd name="connsiteX1" fmla="*/ 1441074 w 1441074"/>
              <a:gd name="connsiteY1" fmla="*/ 720537 h 1441074"/>
              <a:gd name="connsiteX2" fmla="*/ 720537 w 1441074"/>
              <a:gd name="connsiteY2" fmla="*/ 1441074 h 1441074"/>
              <a:gd name="connsiteX3" fmla="*/ 0 w 1441074"/>
              <a:gd name="connsiteY3" fmla="*/ 720537 h 1441074"/>
              <a:gd name="connsiteX4" fmla="*/ 720537 w 1441074"/>
              <a:gd name="connsiteY4" fmla="*/ 0 h 144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074" h="1441074">
                <a:moveTo>
                  <a:pt x="720537" y="0"/>
                </a:moveTo>
                <a:cubicBezTo>
                  <a:pt x="1118479" y="0"/>
                  <a:pt x="1441074" y="322595"/>
                  <a:pt x="1441074" y="720537"/>
                </a:cubicBezTo>
                <a:cubicBezTo>
                  <a:pt x="1441074" y="1118479"/>
                  <a:pt x="1118479" y="1441074"/>
                  <a:pt x="720537" y="1441074"/>
                </a:cubicBezTo>
                <a:cubicBezTo>
                  <a:pt x="322595" y="1441074"/>
                  <a:pt x="0" y="1118479"/>
                  <a:pt x="0" y="720537"/>
                </a:cubicBezTo>
                <a:cubicBezTo>
                  <a:pt x="0" y="322595"/>
                  <a:pt x="322595" y="0"/>
                  <a:pt x="720537" y="0"/>
                </a:cubicBez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0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3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flipH="1">
            <a:off x="1392072" y="3041562"/>
            <a:ext cx="10799928" cy="381643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60" name="任意多边形 59"/>
          <p:cNvSpPr/>
          <p:nvPr/>
        </p:nvSpPr>
        <p:spPr>
          <a:xfrm rot="8100000">
            <a:off x="9225571" y="-514566"/>
            <a:ext cx="3848206" cy="2031502"/>
          </a:xfrm>
          <a:custGeom>
            <a:avLst/>
            <a:gdLst>
              <a:gd name="connsiteX0" fmla="*/ 0 w 3704514"/>
              <a:gd name="connsiteY0" fmla="*/ 0 h 1955646"/>
              <a:gd name="connsiteX1" fmla="*/ 0 w 3704514"/>
              <a:gd name="connsiteY1" fmla="*/ 431863 h 1955646"/>
              <a:gd name="connsiteX2" fmla="*/ 3704514 w 3704514"/>
              <a:gd name="connsiteY2" fmla="*/ 1955646 h 1955646"/>
              <a:gd name="connsiteX3" fmla="*/ 3704514 w 3704514"/>
              <a:gd name="connsiteY3" fmla="*/ 1523782 h 195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514" h="1955646">
                <a:moveTo>
                  <a:pt x="0" y="0"/>
                </a:moveTo>
                <a:lnTo>
                  <a:pt x="0" y="431863"/>
                </a:lnTo>
                <a:lnTo>
                  <a:pt x="3704514" y="1955646"/>
                </a:lnTo>
                <a:lnTo>
                  <a:pt x="3704514" y="1523782"/>
                </a:lnTo>
                <a:close/>
              </a:path>
            </a:pathLst>
          </a:custGeom>
          <a:solidFill>
            <a:srgbClr val="1737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61" name="任意多边形 60"/>
          <p:cNvSpPr/>
          <p:nvPr/>
        </p:nvSpPr>
        <p:spPr>
          <a:xfrm rot="8100000">
            <a:off x="6661717" y="676587"/>
            <a:ext cx="3176722" cy="1677020"/>
          </a:xfrm>
          <a:custGeom>
            <a:avLst/>
            <a:gdLst>
              <a:gd name="connsiteX0" fmla="*/ 0 w 3704514"/>
              <a:gd name="connsiteY0" fmla="*/ 0 h 1955646"/>
              <a:gd name="connsiteX1" fmla="*/ 0 w 3704514"/>
              <a:gd name="connsiteY1" fmla="*/ 431863 h 1955646"/>
              <a:gd name="connsiteX2" fmla="*/ 3704514 w 3704514"/>
              <a:gd name="connsiteY2" fmla="*/ 1955646 h 1955646"/>
              <a:gd name="connsiteX3" fmla="*/ 3704514 w 3704514"/>
              <a:gd name="connsiteY3" fmla="*/ 1523782 h 195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514" h="1955646">
                <a:moveTo>
                  <a:pt x="0" y="0"/>
                </a:moveTo>
                <a:lnTo>
                  <a:pt x="0" y="431863"/>
                </a:lnTo>
                <a:lnTo>
                  <a:pt x="3704514" y="1955646"/>
                </a:lnTo>
                <a:lnTo>
                  <a:pt x="3704514" y="152378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65" name="任意多边形 64"/>
          <p:cNvSpPr/>
          <p:nvPr/>
        </p:nvSpPr>
        <p:spPr>
          <a:xfrm rot="8100000">
            <a:off x="7192969" y="954243"/>
            <a:ext cx="2510892" cy="1325522"/>
          </a:xfrm>
          <a:custGeom>
            <a:avLst/>
            <a:gdLst>
              <a:gd name="connsiteX0" fmla="*/ 0 w 3704514"/>
              <a:gd name="connsiteY0" fmla="*/ 0 h 1955646"/>
              <a:gd name="connsiteX1" fmla="*/ 0 w 3704514"/>
              <a:gd name="connsiteY1" fmla="*/ 431863 h 1955646"/>
              <a:gd name="connsiteX2" fmla="*/ 3704514 w 3704514"/>
              <a:gd name="connsiteY2" fmla="*/ 1955646 h 1955646"/>
              <a:gd name="connsiteX3" fmla="*/ 3704514 w 3704514"/>
              <a:gd name="connsiteY3" fmla="*/ 1523782 h 195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514" h="1955646">
                <a:moveTo>
                  <a:pt x="0" y="0"/>
                </a:moveTo>
                <a:lnTo>
                  <a:pt x="0" y="431863"/>
                </a:lnTo>
                <a:lnTo>
                  <a:pt x="3704514" y="1955646"/>
                </a:lnTo>
                <a:lnTo>
                  <a:pt x="3704514" y="15237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774996" y="499866"/>
            <a:ext cx="18774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300" dirty="0" smtClean="0">
                <a:solidFill>
                  <a:srgbClr val="17375E"/>
                </a:solidFill>
                <a:latin typeface="+mj-ea"/>
                <a:ea typeface="+mj-ea"/>
                <a:sym typeface="Century Gothic" panose="020B0502020202020204" pitchFamily="34" charset="0"/>
              </a:rPr>
              <a:t>东南大学</a:t>
            </a:r>
            <a:endParaRPr lang="zh-CN" altLang="en-US" sz="3300" dirty="0">
              <a:solidFill>
                <a:srgbClr val="17375E"/>
              </a:solidFill>
              <a:latin typeface="+mj-ea"/>
              <a:ea typeface="+mj-ea"/>
              <a:sym typeface="Century Gothic" panose="020B0502020202020204" pitchFamily="34" charset="0"/>
            </a:endParaRPr>
          </a:p>
        </p:txBody>
      </p:sp>
      <p:cxnSp>
        <p:nvCxnSpPr>
          <p:cNvPr id="112" name="直接连接符 111"/>
          <p:cNvCxnSpPr/>
          <p:nvPr/>
        </p:nvCxnSpPr>
        <p:spPr>
          <a:xfrm>
            <a:off x="2800705" y="799948"/>
            <a:ext cx="5685148" cy="0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795668" y="2472448"/>
            <a:ext cx="9009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7375E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Optimal Pricing for Efficient Electric Vehicle </a:t>
            </a:r>
            <a:r>
              <a:rPr lang="en-US" altLang="zh-CN" sz="3200" b="1" dirty="0" smtClean="0">
                <a:solidFill>
                  <a:srgbClr val="17375E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Charging Station </a:t>
            </a:r>
            <a:r>
              <a:rPr lang="en-US" altLang="zh-CN" sz="3200" b="1" dirty="0">
                <a:solidFill>
                  <a:srgbClr val="17375E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Management</a:t>
            </a:r>
            <a:endParaRPr lang="zh-CN" altLang="en-US" sz="3200" b="1" dirty="0">
              <a:solidFill>
                <a:srgbClr val="17375E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810352" y="3780459"/>
            <a:ext cx="2855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ym typeface="Century Gothic" panose="020B0502020202020204" pitchFamily="34" charset="0"/>
              </a:rPr>
              <a:t>城市交通建模</a:t>
            </a:r>
          </a:p>
        </p:txBody>
      </p:sp>
      <p:cxnSp>
        <p:nvCxnSpPr>
          <p:cNvPr id="134" name="直接连接符 133"/>
          <p:cNvCxnSpPr/>
          <p:nvPr/>
        </p:nvCxnSpPr>
        <p:spPr>
          <a:xfrm>
            <a:off x="877556" y="4341009"/>
            <a:ext cx="5146771" cy="0"/>
          </a:xfrm>
          <a:prstGeom prst="line">
            <a:avLst/>
          </a:prstGeom>
          <a:ln w="63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795668" y="4739681"/>
            <a:ext cx="158729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汇报人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/</a:t>
            </a:r>
            <a:r>
              <a:rPr lang="zh-CN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吴碧伟</a:t>
            </a:r>
            <a:endParaRPr lang="zh-CN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Century Gothic" panose="020B050202020202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870906" y="4739681"/>
            <a:ext cx="223490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汇报时间</a:t>
            </a:r>
            <a:r>
              <a:rPr lang="en-US" altLang="zh-CN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/2020.08.28</a:t>
            </a:r>
            <a:endParaRPr lang="zh-CN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71" y="4305592"/>
            <a:ext cx="1572992" cy="1576064"/>
          </a:xfrm>
          <a:prstGeom prst="rect">
            <a:avLst/>
          </a:prstGeom>
        </p:spPr>
      </p:pic>
    </p:spTree>
  </p:cSld>
  <p:clrMapOvr>
    <a:masterClrMapping/>
  </p:clrMapOvr>
  <p:transition spd="slow" advTm="3000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257437"/>
            <a:ext cx="5125011" cy="752267"/>
            <a:chOff x="0" y="257437"/>
            <a:chExt cx="5125011" cy="752267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681" y="257437"/>
              <a:ext cx="4365330" cy="752267"/>
              <a:chOff x="759681" y="257437"/>
              <a:chExt cx="4365330" cy="75226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59681" y="257437"/>
                <a:ext cx="31373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影响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EV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决策的因素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Factors Affecting EVs’ Decision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1546698" y="1871601"/>
            <a:ext cx="1322962" cy="55058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EV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策略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3570052" y="1264191"/>
            <a:ext cx="2081718" cy="53792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去哪个充电站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570052" y="2413458"/>
            <a:ext cx="2081718" cy="51377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如何到达充电站</a:t>
            </a:r>
            <a:endParaRPr lang="zh-CN" altLang="en-US" sz="16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2" name="直接箭头连接符 11"/>
          <p:cNvCxnSpPr>
            <a:stCxn id="19" idx="3"/>
            <a:endCxn id="21" idx="1"/>
          </p:cNvCxnSpPr>
          <p:nvPr/>
        </p:nvCxnSpPr>
        <p:spPr>
          <a:xfrm flipV="1">
            <a:off x="2869660" y="1533155"/>
            <a:ext cx="700392" cy="61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9" idx="3"/>
            <a:endCxn id="22" idx="1"/>
          </p:cNvCxnSpPr>
          <p:nvPr/>
        </p:nvCxnSpPr>
        <p:spPr>
          <a:xfrm>
            <a:off x="2869660" y="2146894"/>
            <a:ext cx="700392" cy="523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箭头 14"/>
          <p:cNvSpPr/>
          <p:nvPr/>
        </p:nvSpPr>
        <p:spPr>
          <a:xfrm>
            <a:off x="5933872" y="1737916"/>
            <a:ext cx="1488332" cy="787890"/>
          </a:xfrm>
          <a:prstGeom prst="rightArrow">
            <a:avLst/>
          </a:prstGeom>
          <a:solidFill>
            <a:srgbClr val="FFC000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Subject  </a:t>
            </a:r>
            <a:r>
              <a:rPr lang="en-US" altLang="zh-CN" dirty="0" smtClean="0">
                <a:solidFill>
                  <a:schemeClr val="tx1"/>
                </a:solidFill>
              </a:rPr>
              <a:t>to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7614403" y="1352144"/>
            <a:ext cx="662948" cy="1488332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1737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8469550" y="1094869"/>
            <a:ext cx="1870952" cy="47324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Charging fee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469550" y="1806693"/>
            <a:ext cx="1870952" cy="47324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Travel Cost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8469550" y="2521675"/>
            <a:ext cx="1870952" cy="47324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Queuing Cost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59681" y="3203367"/>
            <a:ext cx="246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Queuing</a:t>
            </a:r>
            <a:r>
              <a:rPr lang="en-US" altLang="zh-CN" dirty="0" smtClean="0"/>
              <a:t> </a:t>
            </a:r>
            <a:r>
              <a:rPr lang="en-US" altLang="zh-CN" dirty="0"/>
              <a:t>Cost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84633" y="3575347"/>
            <a:ext cx="616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Queuing Cost</a:t>
            </a:r>
            <a:r>
              <a:rPr lang="zh-CN" altLang="en-US" sz="1400" dirty="0" smtClean="0"/>
              <a:t>取决于</a:t>
            </a:r>
            <a:r>
              <a:rPr lang="zh-CN" altLang="en-US" sz="1400" dirty="0"/>
              <a:t>充电站中充电器的数量和到达充电站的</a:t>
            </a:r>
            <a:r>
              <a:rPr lang="en-US" altLang="zh-CN" sz="1400" dirty="0"/>
              <a:t>EV</a:t>
            </a:r>
            <a:r>
              <a:rPr lang="zh-CN" altLang="en-US" sz="1400" dirty="0"/>
              <a:t>的数量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51" y="4097962"/>
            <a:ext cx="1788925" cy="756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046947" y="5068852"/>
                <a:ext cx="40756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：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of Zones</a:t>
                </a:r>
                <a:endParaRPr lang="en-US" altLang="zh-CN" sz="1600" i="1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latin typeface="Cambria Math" panose="02040503050406030204" pitchFamily="18" charset="0"/>
                  </a:rPr>
                  <a:t> : 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Queuing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 smtClean="0"/>
                  <a:t>: 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chargers in zone </a:t>
                </a:r>
                <a:r>
                  <a:rPr lang="en-US" altLang="zh-CN" sz="16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：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EVs charging in zone </a:t>
                </a:r>
                <a:r>
                  <a:rPr lang="en-US" altLang="zh-CN" sz="16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947" y="5068852"/>
                <a:ext cx="4075650" cy="1077218"/>
              </a:xfrm>
              <a:prstGeom prst="rect">
                <a:avLst/>
              </a:prstGeom>
              <a:blipFill>
                <a:blip r:embed="rId6"/>
                <a:stretch>
                  <a:fillRect l="-599" t="-1705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4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257437"/>
            <a:ext cx="5125011" cy="752267"/>
            <a:chOff x="0" y="257437"/>
            <a:chExt cx="5125011" cy="752267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681" y="257437"/>
              <a:ext cx="4365330" cy="752267"/>
              <a:chOff x="759681" y="257437"/>
              <a:chExt cx="4365330" cy="75226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59681" y="257437"/>
                <a:ext cx="20601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EV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充电策略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EV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‘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s Charging 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Strategy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9681" y="1146418"/>
            <a:ext cx="267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博弈的角度进行考虑</a:t>
            </a:r>
            <a:endParaRPr lang="zh-CN" altLang="en-US" sz="1600" dirty="0"/>
          </a:p>
        </p:txBody>
      </p:sp>
      <p:sp>
        <p:nvSpPr>
          <p:cNvPr id="7" name="椭圆 6"/>
          <p:cNvSpPr/>
          <p:nvPr/>
        </p:nvSpPr>
        <p:spPr>
          <a:xfrm>
            <a:off x="3472773" y="1699885"/>
            <a:ext cx="505839" cy="486383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482826" y="1709610"/>
            <a:ext cx="505839" cy="486383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441328" y="1699884"/>
            <a:ext cx="505839" cy="486383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09385" y="1816935"/>
            <a:ext cx="74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······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097234" y="2996090"/>
            <a:ext cx="505839" cy="486383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107287" y="3005815"/>
            <a:ext cx="505839" cy="486383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118967" y="3005815"/>
            <a:ext cx="505839" cy="486383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075519" y="2996086"/>
            <a:ext cx="505839" cy="486383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074553" y="2996089"/>
            <a:ext cx="505839" cy="486383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085572" y="3054611"/>
            <a:ext cx="74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······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8031105" y="2996088"/>
            <a:ext cx="505839" cy="486383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8454956" y="1699819"/>
            <a:ext cx="1741251" cy="603564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Charging Station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左箭头 51"/>
          <p:cNvSpPr/>
          <p:nvPr/>
        </p:nvSpPr>
        <p:spPr>
          <a:xfrm>
            <a:off x="9034456" y="2888634"/>
            <a:ext cx="1161751" cy="603564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EV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>
            <a:stCxn id="32" idx="4"/>
            <a:endCxn id="36" idx="0"/>
          </p:cNvCxnSpPr>
          <p:nvPr/>
        </p:nvCxnSpPr>
        <p:spPr>
          <a:xfrm flipH="1">
            <a:off x="2350154" y="2195993"/>
            <a:ext cx="2385592" cy="80009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32" idx="4"/>
            <a:endCxn id="37" idx="0"/>
          </p:cNvCxnSpPr>
          <p:nvPr/>
        </p:nvCxnSpPr>
        <p:spPr>
          <a:xfrm flipH="1">
            <a:off x="3360207" y="2195993"/>
            <a:ext cx="1375539" cy="80982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32" idx="4"/>
            <a:endCxn id="38" idx="0"/>
          </p:cNvCxnSpPr>
          <p:nvPr/>
        </p:nvCxnSpPr>
        <p:spPr>
          <a:xfrm flipH="1">
            <a:off x="4371887" y="2195993"/>
            <a:ext cx="363859" cy="80982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32" idx="4"/>
            <a:endCxn id="39" idx="0"/>
          </p:cNvCxnSpPr>
          <p:nvPr/>
        </p:nvCxnSpPr>
        <p:spPr>
          <a:xfrm>
            <a:off x="4735746" y="2195993"/>
            <a:ext cx="592693" cy="80009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32" idx="4"/>
            <a:endCxn id="48" idx="0"/>
          </p:cNvCxnSpPr>
          <p:nvPr/>
        </p:nvCxnSpPr>
        <p:spPr>
          <a:xfrm>
            <a:off x="4735746" y="2195993"/>
            <a:ext cx="2591727" cy="80009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32" idx="4"/>
            <a:endCxn id="50" idx="0"/>
          </p:cNvCxnSpPr>
          <p:nvPr/>
        </p:nvCxnSpPr>
        <p:spPr>
          <a:xfrm>
            <a:off x="4735746" y="2195993"/>
            <a:ext cx="3548279" cy="8000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4122486" y="2426481"/>
                <a:ext cx="442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86" y="2426481"/>
                <a:ext cx="442329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4602" y="2326212"/>
                <a:ext cx="442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602" y="2326212"/>
                <a:ext cx="442329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本框 59"/>
          <p:cNvSpPr txBox="1"/>
          <p:nvPr/>
        </p:nvSpPr>
        <p:spPr>
          <a:xfrm>
            <a:off x="2085188" y="3627755"/>
            <a:ext cx="783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在优化充电站</a:t>
            </a:r>
            <a:r>
              <a:rPr lang="zh-CN" altLang="en-US" sz="1400" dirty="0" smtClean="0"/>
              <a:t>管理，即</a:t>
            </a:r>
            <a:r>
              <a:rPr lang="zh-CN" altLang="en-US" sz="1400" dirty="0" smtClean="0">
                <a:solidFill>
                  <a:schemeClr val="accent1"/>
                </a:solidFill>
              </a:rPr>
              <a:t>定价</a:t>
            </a:r>
            <a:r>
              <a:rPr lang="zh-CN" altLang="en-US" sz="1400" dirty="0" smtClean="0"/>
              <a:t>时，需要考虑</a:t>
            </a:r>
            <a:r>
              <a:rPr lang="en-US" altLang="zh-CN" sz="1400" dirty="0" smtClean="0"/>
              <a:t>EV</a:t>
            </a:r>
            <a:r>
              <a:rPr lang="zh-CN" altLang="en-US" sz="1400" dirty="0" smtClean="0"/>
              <a:t>用户的策略行为</a:t>
            </a: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EV</a:t>
            </a:r>
            <a:r>
              <a:rPr lang="zh-CN" altLang="en-US" sz="1400" dirty="0"/>
              <a:t>根据充电站的定价选择</a:t>
            </a:r>
            <a:r>
              <a:rPr lang="zh-CN" altLang="en-US" sz="1400" dirty="0" smtClean="0"/>
              <a:t>最优的</a:t>
            </a:r>
            <a:r>
              <a:rPr lang="zh-CN" altLang="en-US" sz="1400" dirty="0">
                <a:solidFill>
                  <a:schemeClr val="accent1"/>
                </a:solidFill>
              </a:rPr>
              <a:t>充电</a:t>
            </a:r>
            <a:r>
              <a:rPr lang="zh-CN" altLang="en-US" sz="1400" dirty="0" smtClean="0">
                <a:solidFill>
                  <a:schemeClr val="accent1"/>
                </a:solidFill>
              </a:rPr>
              <a:t>策略</a:t>
            </a:r>
            <a:r>
              <a:rPr lang="zh-CN" altLang="en-US" sz="1400" dirty="0" smtClean="0"/>
              <a:t>，</a:t>
            </a:r>
            <a:r>
              <a:rPr lang="zh-CN" altLang="en-US" sz="1400" dirty="0"/>
              <a:t>以最大程度地降低充电</a:t>
            </a:r>
            <a:r>
              <a:rPr lang="zh-CN" altLang="en-US" sz="1400" dirty="0" smtClean="0"/>
              <a:t>成本</a:t>
            </a:r>
            <a:endParaRPr lang="zh-CN" altLang="en-US" sz="1400" dirty="0"/>
          </a:p>
        </p:txBody>
      </p:sp>
      <p:cxnSp>
        <p:nvCxnSpPr>
          <p:cNvPr id="62" name="直接箭头连接符 61"/>
          <p:cNvCxnSpPr>
            <a:stCxn id="36" idx="0"/>
            <a:endCxn id="32" idx="3"/>
          </p:cNvCxnSpPr>
          <p:nvPr/>
        </p:nvCxnSpPr>
        <p:spPr>
          <a:xfrm flipV="1">
            <a:off x="2350154" y="2124764"/>
            <a:ext cx="2206750" cy="87132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37" idx="0"/>
            <a:endCxn id="32" idx="3"/>
          </p:cNvCxnSpPr>
          <p:nvPr/>
        </p:nvCxnSpPr>
        <p:spPr>
          <a:xfrm flipV="1">
            <a:off x="3360207" y="2124764"/>
            <a:ext cx="1196697" cy="881051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38" idx="0"/>
            <a:endCxn id="32" idx="3"/>
          </p:cNvCxnSpPr>
          <p:nvPr/>
        </p:nvCxnSpPr>
        <p:spPr>
          <a:xfrm flipV="1">
            <a:off x="4371887" y="2124764"/>
            <a:ext cx="185017" cy="881051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39" idx="0"/>
            <a:endCxn id="32" idx="3"/>
          </p:cNvCxnSpPr>
          <p:nvPr/>
        </p:nvCxnSpPr>
        <p:spPr>
          <a:xfrm flipH="1" flipV="1">
            <a:off x="4556904" y="2124764"/>
            <a:ext cx="771535" cy="871322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48" idx="0"/>
            <a:endCxn id="32" idx="5"/>
          </p:cNvCxnSpPr>
          <p:nvPr/>
        </p:nvCxnSpPr>
        <p:spPr>
          <a:xfrm flipH="1" flipV="1">
            <a:off x="4914587" y="2124764"/>
            <a:ext cx="2412886" cy="871325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0" idx="0"/>
            <a:endCxn id="32" idx="5"/>
          </p:cNvCxnSpPr>
          <p:nvPr/>
        </p:nvCxnSpPr>
        <p:spPr>
          <a:xfrm flipH="1" flipV="1">
            <a:off x="4914587" y="2124764"/>
            <a:ext cx="3369438" cy="871324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819860" y="2404287"/>
            <a:ext cx="28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78554" y="4264914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EV’s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Charging Strategy</a:t>
            </a:r>
            <a:endParaRPr lang="zh-CN" altLang="en-US" sz="1600" dirty="0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207" y="4686088"/>
            <a:ext cx="4195714" cy="7535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本框 90"/>
              <p:cNvSpPr txBox="1"/>
              <p:nvPr/>
            </p:nvSpPr>
            <p:spPr>
              <a:xfrm>
                <a:off x="2406200" y="5561712"/>
                <a:ext cx="5851883" cy="971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1400" dirty="0" smtClean="0"/>
                  <a:t> 以及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1400" i="1" dirty="0">
                        <a:latin typeface="Cambria Math" panose="02040503050406030204" pitchFamily="18" charset="0"/>
                      </a:rPr>
                      <m:t>属于</m:t>
                    </m:r>
                  </m:oMath>
                </a14:m>
                <a:r>
                  <a:rPr lang="zh-CN" altLang="en-US" sz="1400" dirty="0" smtClean="0"/>
                  <a:t>集合</a:t>
                </a:r>
                <a:r>
                  <a:rPr lang="en-US" altLang="zh-CN" sz="1400" dirty="0" smtClean="0"/>
                  <a:t>E</a:t>
                </a:r>
                <a:r>
                  <a:rPr lang="zh-CN" altLang="en-US" sz="1400" dirty="0" smtClean="0"/>
                  <a:t>，代表区域间</a:t>
                </a:r>
                <a:r>
                  <a:rPr lang="zh-CN" altLang="en-US" sz="1400" dirty="0" smtClean="0"/>
                  <a:t>的</a:t>
                </a:r>
                <a:r>
                  <a:rPr lang="en-US" altLang="zh-CN" sz="1400" dirty="0" smtClean="0"/>
                  <a:t>Link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 smtClean="0"/>
                  <a:t>仅</a:t>
                </a:r>
                <a:r>
                  <a:rPr lang="zh-CN" altLang="en-US" sz="1400" dirty="0" smtClean="0"/>
                  <a:t>考虑</a:t>
                </a:r>
                <a:r>
                  <a:rPr lang="en-US" altLang="zh-CN" sz="1400" dirty="0" smtClean="0"/>
                  <a:t>EV</a:t>
                </a:r>
                <a:r>
                  <a:rPr lang="zh-CN" altLang="en-US" sz="1400" dirty="0" smtClean="0"/>
                  <a:t>在</a:t>
                </a:r>
                <a:r>
                  <a:rPr lang="en-US" altLang="zh-CN" sz="1400" dirty="0"/>
                  <a:t>Travel Pattern</a:t>
                </a:r>
                <a:r>
                  <a:rPr lang="zh-CN" altLang="en-US" sz="1400" dirty="0" smtClean="0"/>
                  <a:t>中</a:t>
                </a:r>
                <a:r>
                  <a:rPr lang="zh-CN" altLang="en-US" sz="1400" dirty="0"/>
                  <a:t>的区域内</a:t>
                </a:r>
                <a:r>
                  <a:rPr lang="zh-CN" altLang="en-US" sz="1400" dirty="0" smtClean="0"/>
                  <a:t>或临近区域的充电站，假设</a:t>
                </a:r>
                <a:r>
                  <a:rPr lang="zh-CN" altLang="en-US" sz="1400" dirty="0"/>
                  <a:t>它们不在更远</a:t>
                </a:r>
                <a:r>
                  <a:rPr lang="zh-CN" altLang="en-US" sz="1400" dirty="0" smtClean="0"/>
                  <a:t>的区域充电</a:t>
                </a:r>
                <a:endParaRPr lang="zh-CN" alt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strategy space for the EVs in zone </a:t>
                </a:r>
                <a:r>
                  <a:rPr lang="en-US" altLang="zh-C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travel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en-US" altLang="zh-CN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200" y="5561712"/>
                <a:ext cx="5851883" cy="971420"/>
              </a:xfrm>
              <a:prstGeom prst="rect">
                <a:avLst/>
              </a:prstGeom>
              <a:blipFill>
                <a:blip r:embed="rId8"/>
                <a:stretch>
                  <a:fillRect l="-208" t="-625" b="-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文本框 91"/>
          <p:cNvSpPr txBox="1"/>
          <p:nvPr/>
        </p:nvSpPr>
        <p:spPr>
          <a:xfrm>
            <a:off x="7468848" y="4654834"/>
            <a:ext cx="3132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（充电站在</a:t>
            </a:r>
            <a:r>
              <a:rPr lang="en-US" altLang="zh-CN" sz="1400" dirty="0" smtClean="0"/>
              <a:t>EV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Travel Pattern</a:t>
            </a:r>
            <a:r>
              <a:rPr lang="zh-CN" altLang="en-US" sz="1400" dirty="0" smtClean="0"/>
              <a:t>区域）</a:t>
            </a:r>
            <a:endParaRPr lang="zh-CN" altLang="en-US" sz="1400" dirty="0"/>
          </a:p>
        </p:txBody>
      </p:sp>
      <p:sp>
        <p:nvSpPr>
          <p:cNvPr id="93" name="文本框 92"/>
          <p:cNvSpPr txBox="1"/>
          <p:nvPr/>
        </p:nvSpPr>
        <p:spPr>
          <a:xfrm>
            <a:off x="7468848" y="5084636"/>
            <a:ext cx="3132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（充电站不在</a:t>
            </a:r>
            <a:r>
              <a:rPr lang="en-US" altLang="zh-CN" sz="1400" dirty="0" smtClean="0"/>
              <a:t>EV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Travel Pattern</a:t>
            </a:r>
            <a:r>
              <a:rPr lang="zh-CN" altLang="en-US" sz="1400" dirty="0" smtClean="0"/>
              <a:t>区域）</a:t>
            </a:r>
            <a:endParaRPr lang="zh-CN" altLang="en-US" sz="1400" dirty="0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182" y="6176366"/>
            <a:ext cx="2282804" cy="37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4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91" grpId="0"/>
      <p:bldP spid="92" grpId="0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257437"/>
            <a:ext cx="5125011" cy="752267"/>
            <a:chOff x="0" y="257437"/>
            <a:chExt cx="5125011" cy="752267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681" y="257437"/>
              <a:ext cx="4365330" cy="752267"/>
              <a:chOff x="759681" y="257437"/>
              <a:chExt cx="4365330" cy="75226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59681" y="257437"/>
                <a:ext cx="20601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EV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充电策略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EV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‘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s Charging 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Strategy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9681" y="1146418"/>
            <a:ext cx="267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1600" dirty="0" smtClean="0"/>
              <a:t>EV</a:t>
            </a:r>
            <a:r>
              <a:rPr lang="zh-CN" altLang="en-US" sz="1600" dirty="0" smtClean="0"/>
              <a:t>策略空间实例说明</a:t>
            </a:r>
            <a:endParaRPr lang="zh-CN" altLang="en-US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94" y="2373548"/>
            <a:ext cx="4449512" cy="29266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011" y="4231531"/>
            <a:ext cx="5813570" cy="13828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56826" y="3385226"/>
            <a:ext cx="6464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假设一组</a:t>
            </a:r>
            <a:r>
              <a:rPr lang="en-US" altLang="zh-CN" sz="1600" dirty="0" smtClean="0"/>
              <a:t>EV</a:t>
            </a:r>
            <a:r>
              <a:rPr lang="zh-CN" altLang="en-US" sz="1600" dirty="0" smtClean="0"/>
              <a:t>的日常</a:t>
            </a:r>
            <a:r>
              <a:rPr lang="en-US" altLang="zh-CN" sz="1600" dirty="0" smtClean="0"/>
              <a:t>Travel Pattern</a:t>
            </a:r>
            <a:r>
              <a:rPr lang="zh-CN" altLang="en-US" sz="1600" dirty="0" smtClean="0"/>
              <a:t>包含区域</a:t>
            </a:r>
            <a:r>
              <a:rPr lang="en-US" altLang="zh-CN" sz="1600" dirty="0" smtClean="0"/>
              <a:t>1,4,6</a:t>
            </a:r>
            <a:r>
              <a:rPr lang="zh-CN" altLang="en-US" sz="1600" dirty="0" smtClean="0"/>
              <a:t>，则他们的策略空间包含如下的一组策略</a:t>
            </a:r>
            <a:endParaRPr lang="zh-CN" altLang="en-US" sz="1600" dirty="0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011" y="2008906"/>
            <a:ext cx="5452776" cy="9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257437"/>
            <a:ext cx="5125011" cy="752267"/>
            <a:chOff x="0" y="257437"/>
            <a:chExt cx="5125011" cy="752267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681" y="257437"/>
              <a:ext cx="4365330" cy="752267"/>
              <a:chOff x="759681" y="257437"/>
              <a:chExt cx="4365330" cy="75226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59681" y="257437"/>
                <a:ext cx="26981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问题形式化表示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Formulation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9681" y="1146418"/>
            <a:ext cx="295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 smtClean="0"/>
              <a:t>EV’s Cost</a:t>
            </a:r>
            <a:r>
              <a:rPr lang="zh-CN" altLang="en-US" dirty="0" smtClean="0"/>
              <a:t>表示：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b="49241"/>
          <a:stretch/>
        </p:blipFill>
        <p:spPr>
          <a:xfrm>
            <a:off x="1766106" y="3126176"/>
            <a:ext cx="3185384" cy="594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405758" y="1484972"/>
                <a:ext cx="8336605" cy="890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600" dirty="0" smtClean="0"/>
                  <a:t>: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16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strategy distribution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EVs of group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zone </a:t>
                </a:r>
                <a:r>
                  <a:rPr lang="en-US" altLang="zh-CN" sz="16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</a:t>
                </a:r>
                <a:r>
                  <a:rPr lang="en-US" altLang="zh-CN" sz="16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proportion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EVs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strategy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in the group of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EVs’ strategy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}:  </a:t>
                </a:r>
                <a:r>
                  <a:rPr lang="en-US" altLang="zh-CN" sz="16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strategy profile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58" y="1484972"/>
                <a:ext cx="8336605" cy="890437"/>
              </a:xfrm>
              <a:prstGeom prst="rect">
                <a:avLst/>
              </a:prstGeom>
              <a:blipFill>
                <a:blip r:embed="rId5"/>
                <a:stretch>
                  <a:fillRect l="-293" t="-2055" b="-5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405758" y="2427565"/>
                <a:ext cx="39625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sz="1600" dirty="0"/>
                  <a:t>the number of EVs </a:t>
                </a:r>
                <a:r>
                  <a:rPr lang="en-US" altLang="zh-CN" sz="1600" dirty="0" smtClean="0"/>
                  <a:t>in each charging </a:t>
                </a:r>
              </a:p>
              <a:p>
                <a:r>
                  <a:rPr lang="en-US" altLang="zh-CN" sz="1600" dirty="0"/>
                  <a:t> </a:t>
                </a:r>
                <a:r>
                  <a:rPr lang="en-US" altLang="zh-CN" sz="1600" dirty="0" smtClean="0"/>
                  <a:t>    station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1600" dirty="0" smtClean="0"/>
                  <a:t>: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58" y="2427565"/>
                <a:ext cx="3962556" cy="584775"/>
              </a:xfrm>
              <a:prstGeom prst="rect">
                <a:avLst/>
              </a:prstGeom>
              <a:blipFill>
                <a:blip r:embed="rId6"/>
                <a:stretch>
                  <a:fillRect l="-615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05758" y="4091805"/>
                <a:ext cx="40648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sz="1600" dirty="0"/>
                  <a:t> the number of EVs on </a:t>
                </a:r>
                <a:r>
                  <a:rPr lang="zh-CN" altLang="en-US" sz="1600" dirty="0" smtClean="0"/>
                  <a:t>each link 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1600" dirty="0" smtClean="0"/>
                  <a:t>: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58" y="4091805"/>
                <a:ext cx="4064868" cy="338554"/>
              </a:xfrm>
              <a:prstGeom prst="rect">
                <a:avLst/>
              </a:prstGeom>
              <a:blipFill>
                <a:blip r:embed="rId7"/>
                <a:stretch>
                  <a:fillRect l="-60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6818" y="4473774"/>
            <a:ext cx="2958485" cy="571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0461" y="2845992"/>
            <a:ext cx="3735524" cy="113491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196528" y="2427565"/>
            <a:ext cx="3962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chemeClr val="accent1"/>
                </a:solidFill>
              </a:rPr>
              <a:t>travel </a:t>
            </a:r>
            <a:r>
              <a:rPr lang="en-US" altLang="zh-CN" sz="1600" dirty="0">
                <a:solidFill>
                  <a:schemeClr val="accent1"/>
                </a:solidFill>
              </a:rPr>
              <a:t>cost t</a:t>
            </a:r>
            <a:r>
              <a:rPr lang="en-US" altLang="zh-CN" sz="1600" dirty="0"/>
              <a:t> for link e and zone z: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6196528" y="4094742"/>
            <a:ext cx="3537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chemeClr val="accent1"/>
                </a:solidFill>
              </a:rPr>
              <a:t>Q</a:t>
            </a:r>
            <a:r>
              <a:rPr lang="zh-CN" altLang="en-US" sz="1600" dirty="0" smtClean="0">
                <a:solidFill>
                  <a:schemeClr val="accent1"/>
                </a:solidFill>
              </a:rPr>
              <a:t>ueuing cost </a:t>
            </a:r>
            <a:r>
              <a:rPr lang="zh-CN" altLang="en-US" sz="1600" dirty="0">
                <a:solidFill>
                  <a:schemeClr val="accent1"/>
                </a:solidFill>
              </a:rPr>
              <a:t>q </a:t>
            </a:r>
            <a:r>
              <a:rPr lang="zh-CN" altLang="en-US" sz="1600" dirty="0"/>
              <a:t>for zone </a:t>
            </a:r>
            <a:r>
              <a:rPr lang="zh-CN" altLang="en-US" sz="1600" dirty="0" smtClean="0"/>
              <a:t>z</a:t>
            </a:r>
            <a:r>
              <a:rPr lang="en-US" altLang="zh-CN" sz="1600" dirty="0" smtClean="0"/>
              <a:t>:</a:t>
            </a:r>
            <a:endParaRPr lang="zh-CN" altLang="en-US" sz="16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0461" y="4473774"/>
            <a:ext cx="3388623" cy="6751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245" y="5658693"/>
            <a:ext cx="4640906" cy="53147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879215" y="5263772"/>
            <a:ext cx="686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EV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Charging Cost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>
                <a:solidFill>
                  <a:schemeClr val="accent1"/>
                </a:solidFill>
              </a:rPr>
              <a:t>Charging </a:t>
            </a:r>
            <a:r>
              <a:rPr lang="en-US" altLang="zh-CN" sz="1600" dirty="0">
                <a:solidFill>
                  <a:schemeClr val="accent1"/>
                </a:solidFill>
              </a:rPr>
              <a:t>fee, </a:t>
            </a:r>
            <a:r>
              <a:rPr lang="en-US" altLang="zh-CN" sz="1600" dirty="0" smtClean="0">
                <a:solidFill>
                  <a:schemeClr val="accent1"/>
                </a:solidFill>
              </a:rPr>
              <a:t>Travel cost, Queuing </a:t>
            </a:r>
            <a:r>
              <a:rPr lang="en-US" altLang="zh-CN" sz="1600" dirty="0">
                <a:solidFill>
                  <a:schemeClr val="accent1"/>
                </a:solidFill>
              </a:rPr>
              <a:t>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199746" y="6268506"/>
                <a:ext cx="67412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是</a:t>
                </a:r>
                <a:r>
                  <a:rPr lang="en-US" altLang="zh-CN" sz="1400" dirty="0"/>
                  <a:t>Q</a:t>
                </a:r>
                <a:r>
                  <a:rPr lang="zh-CN" altLang="en-US" sz="1400" dirty="0"/>
                  <a:t>ueuing cost </a:t>
                </a:r>
                <a:r>
                  <a:rPr lang="zh-CN" altLang="en-US" sz="1400" dirty="0" smtClean="0"/>
                  <a:t>的权重，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是</a:t>
                </a:r>
                <a:r>
                  <a:rPr lang="en-US" altLang="zh-CN" sz="1400" dirty="0"/>
                  <a:t>travel </a:t>
                </a:r>
                <a:r>
                  <a:rPr lang="en-US" altLang="zh-CN" sz="1400" dirty="0" smtClean="0"/>
                  <a:t>cost</a:t>
                </a:r>
                <a:r>
                  <a:rPr lang="zh-CN" altLang="en-US" sz="1400" dirty="0" smtClean="0"/>
                  <a:t>的权重，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是</a:t>
                </a:r>
                <a:r>
                  <a:rPr lang="en-US" altLang="zh-CN" sz="1400" dirty="0"/>
                  <a:t>Charging </a:t>
                </a:r>
                <a:r>
                  <a:rPr lang="en-US" altLang="zh-CN" sz="1400" dirty="0" smtClean="0"/>
                  <a:t>fee</a:t>
                </a:r>
                <a:r>
                  <a:rPr lang="zh-CN" altLang="en-US" sz="1400" dirty="0" smtClean="0"/>
                  <a:t>的权重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746" y="6268506"/>
                <a:ext cx="6741268" cy="307777"/>
              </a:xfrm>
              <a:prstGeom prst="rect">
                <a:avLst/>
              </a:prstGeom>
              <a:blipFill>
                <a:blip r:embed="rId12"/>
                <a:stretch>
                  <a:fillRect l="-271"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766106" y="5189354"/>
            <a:ext cx="8680746" cy="1455023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18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2" grpId="0"/>
      <p:bldP spid="13" grpId="0"/>
      <p:bldP spid="17" grpId="0"/>
      <p:bldP spid="18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257437"/>
            <a:ext cx="5125011" cy="752267"/>
            <a:chOff x="0" y="257437"/>
            <a:chExt cx="5125011" cy="752267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681" y="257437"/>
              <a:ext cx="4365330" cy="752267"/>
              <a:chOff x="759681" y="257437"/>
              <a:chExt cx="4365330" cy="75226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59681" y="257437"/>
                <a:ext cx="26981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问题形式化表示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Formulation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93144" y="3044538"/>
            <a:ext cx="633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 smtClean="0"/>
              <a:t>Social Cost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SC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incurred by EVs’ charging behavior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348" y="4199350"/>
            <a:ext cx="4199227" cy="19405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2960" y="3413870"/>
            <a:ext cx="8307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 the congestion experienced by all EVs in charging stations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 the congestion caused by EVs’ charging behavior for all vehicles in the road network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643989" y="4907387"/>
                <a:ext cx="4075889" cy="524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  表示所有区域所有</a:t>
                </a:r>
                <a:r>
                  <a:rPr lang="en-US" altLang="zh-CN" sz="1400" dirty="0" smtClean="0"/>
                  <a:t>EV</a:t>
                </a:r>
                <a:r>
                  <a:rPr lang="zh-CN" altLang="en-US" sz="1400" dirty="0" smtClean="0"/>
                  <a:t>的</a:t>
                </a:r>
                <a:r>
                  <a:rPr lang="en-US" altLang="zh-CN" sz="1400" dirty="0"/>
                  <a:t>queuing </a:t>
                </a:r>
                <a:r>
                  <a:rPr lang="en-US" altLang="zh-CN" sz="1400" dirty="0" smtClean="0"/>
                  <a:t>cost</a:t>
                </a:r>
                <a:r>
                  <a:rPr lang="zh-CN" altLang="en-US" sz="1400" dirty="0" smtClean="0"/>
                  <a:t>的</a:t>
                </a:r>
                <a:r>
                  <a:rPr lang="zh-CN" altLang="en-US" sz="1400" dirty="0"/>
                  <a:t>权重</a:t>
                </a:r>
                <a:r>
                  <a:rPr lang="zh-CN" altLang="en-US" sz="1400" dirty="0" smtClean="0"/>
                  <a:t>；</a:t>
                </a:r>
                <a:endParaRPr lang="en-US" altLang="zh-CN" sz="14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1400" dirty="0"/>
                  <a:t>所有区域所有</a:t>
                </a:r>
                <a:r>
                  <a:rPr lang="en-US" altLang="zh-CN" sz="1400" dirty="0"/>
                  <a:t>EV</a:t>
                </a:r>
                <a:r>
                  <a:rPr lang="zh-CN" altLang="en-US" sz="1400" dirty="0" smtClean="0"/>
                  <a:t>的</a:t>
                </a:r>
                <a:r>
                  <a:rPr lang="en-US" altLang="zh-CN" sz="1400" dirty="0" smtClean="0"/>
                  <a:t>travel cost</a:t>
                </a:r>
                <a:r>
                  <a:rPr lang="zh-CN" altLang="en-US" sz="1400" dirty="0"/>
                  <a:t>的权重</a:t>
                </a:r>
                <a:r>
                  <a:rPr lang="zh-CN" altLang="en-US" sz="1400" dirty="0" smtClean="0"/>
                  <a:t>；</a:t>
                </a:r>
                <a:endParaRPr lang="en-US" altLang="zh-CN" sz="1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989" y="4907387"/>
                <a:ext cx="4075889" cy="524439"/>
              </a:xfrm>
              <a:prstGeom prst="rect">
                <a:avLst/>
              </a:prstGeom>
              <a:blipFill>
                <a:blip r:embed="rId7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993144" y="1160639"/>
            <a:ext cx="200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 smtClean="0"/>
              <a:t>Equilibrium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6118" y="1680906"/>
            <a:ext cx="5296967" cy="48900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22960" y="2354512"/>
            <a:ext cx="7684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EV</a:t>
            </a:r>
            <a:r>
              <a:rPr lang="zh-CN" altLang="en-US" sz="1400" dirty="0" smtClean="0"/>
              <a:t>都是理性的，利益驱动的，要以减少成本为目标</a:t>
            </a:r>
            <a:endParaRPr lang="en-US" altLang="zh-CN" sz="1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在均衡状态</a:t>
            </a:r>
            <a:r>
              <a:rPr lang="zh-CN" altLang="en-US" sz="1400" dirty="0"/>
              <a:t>下，</a:t>
            </a:r>
            <a:r>
              <a:rPr lang="zh-CN" altLang="en-US" sz="1400" dirty="0" smtClean="0"/>
              <a:t>没有</a:t>
            </a:r>
            <a:r>
              <a:rPr lang="en-US" altLang="zh-CN" sz="1400" dirty="0" smtClean="0"/>
              <a:t>EV</a:t>
            </a:r>
            <a:r>
              <a:rPr lang="zh-CN" altLang="en-US" sz="1400" dirty="0" smtClean="0"/>
              <a:t>可以</a:t>
            </a:r>
            <a:r>
              <a:rPr lang="zh-CN" altLang="en-US" sz="1400" dirty="0"/>
              <a:t>通过单方面改变充电策略来</a:t>
            </a:r>
            <a:r>
              <a:rPr lang="zh-CN" altLang="en-US" sz="1400" dirty="0" smtClean="0"/>
              <a:t>降低</a:t>
            </a:r>
            <a:r>
              <a:rPr lang="en-US" altLang="zh-CN" sz="1400" dirty="0"/>
              <a:t>Charging </a:t>
            </a:r>
            <a:r>
              <a:rPr lang="en-US" altLang="zh-CN" sz="1400" dirty="0" smtClean="0"/>
              <a:t>Cost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7631604" y="3078437"/>
            <a:ext cx="189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上层的</a:t>
            </a:r>
            <a:r>
              <a:rPr lang="zh-CN" altLang="en-US" b="1" dirty="0" smtClean="0">
                <a:solidFill>
                  <a:srgbClr val="FF0000"/>
                </a:solidFill>
              </a:rPr>
              <a:t>优化</a:t>
            </a:r>
            <a:r>
              <a:rPr lang="zh-CN" altLang="en-US" b="1" dirty="0" smtClean="0">
                <a:solidFill>
                  <a:srgbClr val="FF0000"/>
                </a:solidFill>
              </a:rPr>
              <a:t>目标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31604" y="1219275"/>
            <a:ext cx="189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下</a:t>
            </a:r>
            <a:r>
              <a:rPr lang="zh-CN" altLang="en-US" b="1" dirty="0" smtClean="0">
                <a:solidFill>
                  <a:srgbClr val="FF0000"/>
                </a:solidFill>
              </a:rPr>
              <a:t>层的</a:t>
            </a:r>
            <a:r>
              <a:rPr lang="zh-CN" altLang="en-US" b="1" dirty="0" smtClean="0">
                <a:solidFill>
                  <a:srgbClr val="FF0000"/>
                </a:solidFill>
              </a:rPr>
              <a:t>均衡状态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40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  <p:bldP spid="4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257437"/>
            <a:ext cx="5125011" cy="752267"/>
            <a:chOff x="0" y="257437"/>
            <a:chExt cx="5125011" cy="752267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681" y="257437"/>
              <a:ext cx="4365330" cy="752267"/>
              <a:chOff x="759681" y="257437"/>
              <a:chExt cx="4365330" cy="75226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59681" y="257437"/>
                <a:ext cx="26981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问题形式化表示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Formulation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9681" y="1171860"/>
            <a:ext cx="34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 smtClean="0"/>
              <a:t>EV</a:t>
            </a:r>
            <a:r>
              <a:rPr lang="zh-CN" altLang="en-US" dirty="0" smtClean="0"/>
              <a:t>收费站管理的定价问题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428" y="1786177"/>
            <a:ext cx="5352898" cy="34475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10536" y="1912637"/>
            <a:ext cx="3394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优化目标：最小化</a:t>
            </a:r>
            <a:r>
              <a:rPr lang="en-US" altLang="zh-CN" sz="1400" dirty="0" smtClean="0"/>
              <a:t>Social Cost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510535" y="2467543"/>
            <a:ext cx="3394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均衡约束</a:t>
            </a:r>
            <a:endParaRPr lang="en-US" altLang="zh-CN" sz="1400" dirty="0" smtClean="0"/>
          </a:p>
        </p:txBody>
      </p:sp>
      <p:sp>
        <p:nvSpPr>
          <p:cNvPr id="13" name="左箭头 12"/>
          <p:cNvSpPr/>
          <p:nvPr/>
        </p:nvSpPr>
        <p:spPr>
          <a:xfrm>
            <a:off x="3921029" y="1987562"/>
            <a:ext cx="3346315" cy="157926"/>
          </a:xfrm>
          <a:prstGeom prst="leftArrow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箭头 26"/>
          <p:cNvSpPr/>
          <p:nvPr/>
        </p:nvSpPr>
        <p:spPr>
          <a:xfrm>
            <a:off x="6463326" y="2547792"/>
            <a:ext cx="804018" cy="152602"/>
          </a:xfrm>
          <a:prstGeom prst="leftArrow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510535" y="3022449"/>
            <a:ext cx="3394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预算约束，确保有足够的收入来支持充电站的可持续运营</a:t>
            </a:r>
          </a:p>
        </p:txBody>
      </p:sp>
      <p:sp>
        <p:nvSpPr>
          <p:cNvPr id="30" name="左箭头 29"/>
          <p:cNvSpPr/>
          <p:nvPr/>
        </p:nvSpPr>
        <p:spPr>
          <a:xfrm>
            <a:off x="4738153" y="3217989"/>
            <a:ext cx="2529191" cy="152602"/>
          </a:xfrm>
          <a:prstGeom prst="leftArrow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510535" y="3705494"/>
            <a:ext cx="3394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收费率属于</a:t>
            </a:r>
            <a:r>
              <a:rPr lang="zh-CN" altLang="en-US" sz="1400" dirty="0"/>
              <a:t>可行的充电费率</a:t>
            </a:r>
            <a:r>
              <a:rPr lang="zh-CN" altLang="en-US" sz="1400" dirty="0" smtClean="0"/>
              <a:t>集合</a:t>
            </a:r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sp>
        <p:nvSpPr>
          <p:cNvPr id="32" name="左箭头 31"/>
          <p:cNvSpPr/>
          <p:nvPr/>
        </p:nvSpPr>
        <p:spPr>
          <a:xfrm>
            <a:off x="5135520" y="3817111"/>
            <a:ext cx="2131823" cy="128760"/>
          </a:xfrm>
          <a:prstGeom prst="leftArrow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510535" y="4147557"/>
            <a:ext cx="37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概率值，大于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才表示有</a:t>
            </a:r>
            <a:r>
              <a:rPr lang="en-US" altLang="zh-CN" sz="1400" dirty="0" smtClean="0"/>
              <a:t>EV</a:t>
            </a:r>
            <a:r>
              <a:rPr lang="zh-CN" altLang="en-US" sz="1400" dirty="0" smtClean="0"/>
              <a:t>选择策略</a:t>
            </a:r>
            <a:r>
              <a:rPr lang="en-US" altLang="zh-CN" sz="1400" dirty="0" smtClean="0"/>
              <a:t>s</a:t>
            </a:r>
            <a:endParaRPr lang="zh-CN" altLang="en-US" sz="1400" dirty="0"/>
          </a:p>
        </p:txBody>
      </p:sp>
      <p:sp>
        <p:nvSpPr>
          <p:cNvPr id="34" name="文本框 33"/>
          <p:cNvSpPr txBox="1"/>
          <p:nvPr/>
        </p:nvSpPr>
        <p:spPr>
          <a:xfrm>
            <a:off x="7510534" y="4589620"/>
            <a:ext cx="376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服从概率分布特征，第</a:t>
            </a:r>
            <a:r>
              <a:rPr lang="en-US" altLang="zh-CN" sz="1400" dirty="0" err="1" smtClean="0"/>
              <a:t>i</a:t>
            </a:r>
            <a:r>
              <a:rPr lang="zh-CN" altLang="en-US" sz="1400" dirty="0" smtClean="0"/>
              <a:t>区域，第</a:t>
            </a:r>
            <a:r>
              <a:rPr lang="en-US" altLang="zh-CN" sz="1400" dirty="0" smtClean="0"/>
              <a:t>j</a:t>
            </a:r>
            <a:r>
              <a:rPr lang="zh-CN" altLang="en-US" sz="1400" dirty="0" smtClean="0"/>
              <a:t>组的</a:t>
            </a:r>
            <a:r>
              <a:rPr lang="zh-CN" altLang="en-US" sz="1400" dirty="0" smtClean="0"/>
              <a:t>所有</a:t>
            </a:r>
            <a:r>
              <a:rPr lang="en-US" altLang="zh-CN" sz="1400" dirty="0" smtClean="0"/>
              <a:t>EV</a:t>
            </a:r>
            <a:r>
              <a:rPr lang="zh-CN" altLang="en-US" sz="1400" dirty="0" smtClean="0"/>
              <a:t>策略概率和为</a:t>
            </a:r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sp>
        <p:nvSpPr>
          <p:cNvPr id="35" name="左箭头 34"/>
          <p:cNvSpPr/>
          <p:nvPr/>
        </p:nvSpPr>
        <p:spPr>
          <a:xfrm>
            <a:off x="6463325" y="4225144"/>
            <a:ext cx="804018" cy="152602"/>
          </a:xfrm>
          <a:prstGeom prst="leftArrow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左箭头 35"/>
          <p:cNvSpPr/>
          <p:nvPr/>
        </p:nvSpPr>
        <p:spPr>
          <a:xfrm>
            <a:off x="6463325" y="4653123"/>
            <a:ext cx="804018" cy="152602"/>
          </a:xfrm>
          <a:prstGeom prst="leftArrow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108768" y="5559230"/>
            <a:ext cx="2746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dirty="0" smtClean="0"/>
              <a:t>Non-convex </a:t>
            </a:r>
            <a:r>
              <a:rPr lang="en-US" altLang="zh-CN" sz="2000" dirty="0"/>
              <a:t>quadratic optimization </a:t>
            </a:r>
            <a:r>
              <a:rPr lang="en-US" altLang="zh-CN" sz="2000" dirty="0" smtClean="0"/>
              <a:t>problem</a:t>
            </a:r>
            <a:endParaRPr lang="en-US" altLang="zh-CN" sz="2000" dirty="0"/>
          </a:p>
        </p:txBody>
      </p:sp>
      <p:sp>
        <p:nvSpPr>
          <p:cNvPr id="15" name="矩形 14"/>
          <p:cNvSpPr/>
          <p:nvPr/>
        </p:nvSpPr>
        <p:spPr>
          <a:xfrm>
            <a:off x="6075593" y="5429420"/>
            <a:ext cx="426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objective </a:t>
            </a:r>
            <a:r>
              <a:rPr lang="zh-CN" altLang="en-US" dirty="0"/>
              <a:t>function SC being quadratic</a:t>
            </a:r>
          </a:p>
        </p:txBody>
      </p:sp>
      <p:cxnSp>
        <p:nvCxnSpPr>
          <p:cNvPr id="19" name="直接箭头连接符 18"/>
          <p:cNvCxnSpPr>
            <a:stCxn id="14" idx="3"/>
            <a:endCxn id="15" idx="1"/>
          </p:cNvCxnSpPr>
          <p:nvPr/>
        </p:nvCxnSpPr>
        <p:spPr>
          <a:xfrm flipV="1">
            <a:off x="4855144" y="5614086"/>
            <a:ext cx="1220449" cy="299087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075593" y="5954316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first constraint </a:t>
            </a:r>
            <a:r>
              <a:rPr lang="zh-CN" altLang="en-US" dirty="0" smtClean="0"/>
              <a:t>being </a:t>
            </a:r>
            <a:r>
              <a:rPr lang="zh-CN" altLang="en-US" dirty="0"/>
              <a:t>non-convex</a:t>
            </a:r>
          </a:p>
        </p:txBody>
      </p:sp>
      <p:cxnSp>
        <p:nvCxnSpPr>
          <p:cNvPr id="22" name="直接箭头连接符 21"/>
          <p:cNvCxnSpPr>
            <a:stCxn id="14" idx="3"/>
            <a:endCxn id="20" idx="1"/>
          </p:cNvCxnSpPr>
          <p:nvPr/>
        </p:nvCxnSpPr>
        <p:spPr>
          <a:xfrm>
            <a:off x="4855144" y="5913173"/>
            <a:ext cx="1220449" cy="225809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017986" y="5358267"/>
            <a:ext cx="8113986" cy="1042533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7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32" grpId="0" animBg="1"/>
      <p:bldP spid="35" grpId="0" animBg="1"/>
      <p:bldP spid="36" grpId="0" animBg="1"/>
      <p:bldP spid="14" grpId="0"/>
      <p:bldP spid="15" grpId="0"/>
      <p:bldP spid="20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0" y="4670948"/>
            <a:ext cx="5099112" cy="913263"/>
          </a:xfrm>
          <a:custGeom>
            <a:avLst/>
            <a:gdLst>
              <a:gd name="connsiteX0" fmla="*/ 0 w 5099112"/>
              <a:gd name="connsiteY0" fmla="*/ 0 h 913263"/>
              <a:gd name="connsiteX1" fmla="*/ 5099112 w 5099112"/>
              <a:gd name="connsiteY1" fmla="*/ 0 h 913263"/>
              <a:gd name="connsiteX2" fmla="*/ 4498020 w 5099112"/>
              <a:gd name="connsiteY2" fmla="*/ 913263 h 913263"/>
              <a:gd name="connsiteX3" fmla="*/ 0 w 5099112"/>
              <a:gd name="connsiteY3" fmla="*/ 913263 h 91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112" h="913263">
                <a:moveTo>
                  <a:pt x="0" y="0"/>
                </a:moveTo>
                <a:lnTo>
                  <a:pt x="5099112" y="0"/>
                </a:lnTo>
                <a:lnTo>
                  <a:pt x="4498020" y="913263"/>
                </a:lnTo>
                <a:lnTo>
                  <a:pt x="0" y="913263"/>
                </a:lnTo>
                <a:close/>
              </a:path>
            </a:pathLst>
          </a:custGeom>
          <a:solidFill>
            <a:srgbClr val="1737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 flipV="1">
            <a:off x="4434659" y="1493294"/>
            <a:ext cx="7757341" cy="1453487"/>
          </a:xfrm>
          <a:custGeom>
            <a:avLst/>
            <a:gdLst>
              <a:gd name="connsiteX0" fmla="*/ 6800683 w 7757341"/>
              <a:gd name="connsiteY0" fmla="*/ 1453487 h 1453487"/>
              <a:gd name="connsiteX1" fmla="*/ 0 w 7757341"/>
              <a:gd name="connsiteY1" fmla="*/ 1453487 h 1453487"/>
              <a:gd name="connsiteX2" fmla="*/ 0 w 7757341"/>
              <a:gd name="connsiteY2" fmla="*/ 0 h 1453487"/>
              <a:gd name="connsiteX3" fmla="*/ 7757341 w 7757341"/>
              <a:gd name="connsiteY3" fmla="*/ 0 h 145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341" h="1453487">
                <a:moveTo>
                  <a:pt x="6800683" y="1453487"/>
                </a:moveTo>
                <a:lnTo>
                  <a:pt x="0" y="1453487"/>
                </a:lnTo>
                <a:lnTo>
                  <a:pt x="0" y="0"/>
                </a:lnTo>
                <a:lnTo>
                  <a:pt x="7757341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0" y="1997124"/>
            <a:ext cx="7757341" cy="2906973"/>
          </a:xfrm>
          <a:custGeom>
            <a:avLst/>
            <a:gdLst>
              <a:gd name="connsiteX0" fmla="*/ 0 w 7757341"/>
              <a:gd name="connsiteY0" fmla="*/ 0 h 2906973"/>
              <a:gd name="connsiteX1" fmla="*/ 7757341 w 7757341"/>
              <a:gd name="connsiteY1" fmla="*/ 0 h 2906973"/>
              <a:gd name="connsiteX2" fmla="*/ 5844026 w 7757341"/>
              <a:gd name="connsiteY2" fmla="*/ 2906973 h 2906973"/>
              <a:gd name="connsiteX3" fmla="*/ 0 w 7757341"/>
              <a:gd name="connsiteY3" fmla="*/ 2906973 h 290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341" h="2906973">
                <a:moveTo>
                  <a:pt x="0" y="0"/>
                </a:moveTo>
                <a:lnTo>
                  <a:pt x="7757341" y="0"/>
                </a:lnTo>
                <a:lnTo>
                  <a:pt x="5844026" y="2906973"/>
                </a:lnTo>
                <a:lnTo>
                  <a:pt x="0" y="290697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135805" y="1750678"/>
            <a:ext cx="2512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Part. 3</a:t>
            </a:r>
            <a:endParaRPr lang="zh-CN" altLang="en-US" sz="60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7550" y="2727335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技术路线</a:t>
            </a:r>
          </a:p>
        </p:txBody>
      </p:sp>
      <p:sp>
        <p:nvSpPr>
          <p:cNvPr id="6" name="矩形 5"/>
          <p:cNvSpPr/>
          <p:nvPr/>
        </p:nvSpPr>
        <p:spPr>
          <a:xfrm>
            <a:off x="12010030" y="6155140"/>
            <a:ext cx="181970" cy="54591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8313329" y="3980767"/>
            <a:ext cx="2737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问题转化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SSGA</a:t>
            </a:r>
            <a:r>
              <a:rPr lang="zh-CN" altLang="en-US" dirty="0" smtClean="0">
                <a:latin typeface="+mn-ea"/>
              </a:rPr>
              <a:t>算法</a:t>
            </a:r>
            <a:endParaRPr lang="en-US" altLang="zh-CN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257437"/>
            <a:ext cx="5125011" cy="752267"/>
            <a:chOff x="0" y="257437"/>
            <a:chExt cx="5125011" cy="752267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681" y="257437"/>
              <a:ext cx="4365330" cy="752267"/>
              <a:chOff x="759681" y="257437"/>
              <a:chExt cx="4365330" cy="75226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59681" y="257437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问题转化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1200" dirty="0" smtClean="0"/>
                  <a:t>Reformulate Problem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59680" y="1171860"/>
            <a:ext cx="329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 smtClean="0"/>
              <a:t>PCS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 hard to solve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27109" y="1677691"/>
            <a:ext cx="853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scale of problem PCS is very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 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EVs have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travel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contain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large strategy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 and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variables for problem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17751"/>
          <a:stretch/>
        </p:blipFill>
        <p:spPr>
          <a:xfrm>
            <a:off x="1158825" y="3560904"/>
            <a:ext cx="3272790" cy="14012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59679" y="2860629"/>
                <a:ext cx="10623024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Reformulate </a:t>
                </a:r>
                <a:r>
                  <a:rPr lang="en-US" altLang="zh-CN" dirty="0"/>
                  <a:t>PCS to the following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binary programming </a:t>
                </a:r>
                <a:r>
                  <a:rPr lang="en-US" altLang="zh-CN" dirty="0"/>
                  <a:t>PCS-binary with an additional set of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binary variables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=&lt;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&gt;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79" y="2860629"/>
                <a:ext cx="10623024" cy="668645"/>
              </a:xfrm>
              <a:prstGeom prst="rect">
                <a:avLst/>
              </a:prstGeom>
              <a:blipFill>
                <a:blip r:embed="rId5"/>
                <a:stretch>
                  <a:fillRect l="-402" t="-454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632" y="4962178"/>
            <a:ext cx="2454645" cy="133612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16812" y="3942957"/>
            <a:ext cx="3188331" cy="1019221"/>
          </a:xfrm>
          <a:prstGeom prst="rect">
            <a:avLst/>
          </a:prstGeom>
          <a:noFill/>
          <a:ln>
            <a:solidFill>
              <a:srgbClr val="E92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4852276" y="4304272"/>
            <a:ext cx="575733" cy="279400"/>
          </a:xfrm>
          <a:prstGeom prst="rightArrow">
            <a:avLst/>
          </a:prstGeom>
          <a:ln>
            <a:solidFill>
              <a:srgbClr val="E92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28009" y="4288108"/>
            <a:ext cx="128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Reformulated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316811" y="5019280"/>
            <a:ext cx="3188332" cy="1279019"/>
          </a:xfrm>
          <a:prstGeom prst="rect">
            <a:avLst/>
          </a:prstGeom>
          <a:noFill/>
          <a:ln>
            <a:solidFill>
              <a:srgbClr val="E92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4852276" y="5466388"/>
            <a:ext cx="575733" cy="279400"/>
          </a:xfrm>
          <a:prstGeom prst="rightArrow">
            <a:avLst/>
          </a:prstGeom>
          <a:ln>
            <a:solidFill>
              <a:srgbClr val="E92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428009" y="5452199"/>
            <a:ext cx="1591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Keep unchanged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925150" y="3725039"/>
                <a:ext cx="3759200" cy="1186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altLang="zh-CN" sz="1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an indicator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whether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can be used with non-zero probability in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solution. 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PCS-binary is equivalent to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PCS</a:t>
                </a:r>
              </a:p>
              <a:p>
                <a:pPr algn="just"/>
                <a:endPara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solve PCS-binary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？</a:t>
                </a:r>
                <a:endPara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150" y="3725039"/>
                <a:ext cx="3759200" cy="1186863"/>
              </a:xfrm>
              <a:prstGeom prst="rect">
                <a:avLst/>
              </a:prstGeom>
              <a:blipFill>
                <a:blip r:embed="rId7"/>
                <a:stretch>
                  <a:fillRect l="-162" t="-1026" r="-1459"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197681" y="4932558"/>
                <a:ext cx="3486669" cy="1391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l"/>
                </a:pP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y is fixed, PCS-binary becomes a 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quadratic programming with linear constraints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is relatively easy to solve.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(KNITRO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l"/>
                </a:pPr>
                <a:r>
                  <a:rPr lang="en-US" altLang="zh-CN" sz="12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brute-force </a:t>
                </a:r>
                <a:r>
                  <a:rPr lang="en-US" altLang="zh-CN" sz="12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way</a:t>
                </a:r>
                <a:r>
                  <a:rPr lang="zh-CN" alt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exhaustively try all the 0/1 combinations in the feasible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y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l"/>
                </a:pPr>
                <a:r>
                  <a:rPr lang="en-US" altLang="zh-CN" sz="1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Strategy </a:t>
                </a:r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 Generation Algorithm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(SSGA) to speed up the brute-force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search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81" y="4932558"/>
                <a:ext cx="3486669" cy="1391920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01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5" grpId="0" animBg="1"/>
      <p:bldP spid="6" grpId="0"/>
      <p:bldP spid="18" grpId="0" animBg="1"/>
      <p:bldP spid="19" grpId="0" animBg="1"/>
      <p:bldP spid="20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231097"/>
            <a:ext cx="7205157" cy="778607"/>
            <a:chOff x="0" y="231097"/>
            <a:chExt cx="7205157" cy="778607"/>
          </a:xfrm>
        </p:grpSpPr>
        <p:grpSp>
          <p:nvGrpSpPr>
            <p:cNvPr id="44" name="组合 43"/>
            <p:cNvGrpSpPr/>
            <p:nvPr/>
          </p:nvGrpSpPr>
          <p:grpSpPr>
            <a:xfrm>
              <a:off x="677793" y="231097"/>
              <a:ext cx="6527364" cy="778607"/>
              <a:chOff x="677793" y="231097"/>
              <a:chExt cx="6527364" cy="77860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77793" y="231097"/>
                <a:ext cx="65273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Strategy Space Generation Algorithm</a:t>
                </a:r>
                <a:endParaRPr lang="zh-CN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SSGA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664" y="1009704"/>
            <a:ext cx="4300790" cy="5215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048794" y="1429406"/>
                <a:ext cx="526568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SSGA starts with an initialized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solves PCS-binary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key procedures </a:t>
                </a:r>
                <a:r>
                  <a:rPr lang="en-US" altLang="zh-CN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 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(Lines 6–8) and </a:t>
                </a:r>
                <a:r>
                  <a:rPr lang="en-US" altLang="zh-CN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 </a:t>
                </a:r>
                <a:r>
                  <a:rPr lang="en-US" altLang="zh-CN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(Lines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11–15), until no update is made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(Line 16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94" y="1429406"/>
                <a:ext cx="5265683" cy="1477328"/>
              </a:xfrm>
              <a:prstGeom prst="rect">
                <a:avLst/>
              </a:prstGeom>
              <a:blipFill>
                <a:blip r:embed="rId5"/>
                <a:stretch>
                  <a:fillRect l="-694" t="-2058" b="-5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056104" y="3326437"/>
                <a:ext cx="4913710" cy="185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l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disables strategies s that are chosen with very small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setting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that they will not be used in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next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</a:t>
                </a:r>
                <a:r>
                  <a:rPr lang="en-US" altLang="zh-CN" sz="1600" dirty="0"/>
                  <a:t>. </a:t>
                </a:r>
                <a:endParaRPr lang="en-US" altLang="zh-CN" sz="1600" dirty="0" smtClean="0"/>
              </a:p>
              <a:p>
                <a:pPr marL="285750" indent="-285750" algn="just">
                  <a:buFont typeface="Wingdings" panose="05000000000000000000" pitchFamily="2" charset="2"/>
                  <a:buChar char="l"/>
                </a:pPr>
                <a:endParaRPr lang="en-US" altLang="zh-CN" sz="1600" dirty="0" smtClean="0"/>
              </a:p>
              <a:p>
                <a:pPr marL="285750" indent="-285750" algn="just">
                  <a:buFont typeface="Wingdings" panose="05000000000000000000" pitchFamily="2" charset="2"/>
                  <a:buChar char="l"/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checks if there are any unused strategies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could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potentially lower EVs’ cost, and enables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them by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they are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found.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4" y="3326437"/>
                <a:ext cx="4913710" cy="1855508"/>
              </a:xfrm>
              <a:prstGeom prst="rect">
                <a:avLst/>
              </a:prstGeom>
              <a:blipFill>
                <a:blip r:embed="rId6"/>
                <a:stretch>
                  <a:fillRect l="-496" t="-987" r="-744" b="-2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0" y="4670948"/>
            <a:ext cx="5099112" cy="913263"/>
          </a:xfrm>
          <a:custGeom>
            <a:avLst/>
            <a:gdLst>
              <a:gd name="connsiteX0" fmla="*/ 0 w 5099112"/>
              <a:gd name="connsiteY0" fmla="*/ 0 h 913263"/>
              <a:gd name="connsiteX1" fmla="*/ 5099112 w 5099112"/>
              <a:gd name="connsiteY1" fmla="*/ 0 h 913263"/>
              <a:gd name="connsiteX2" fmla="*/ 4498020 w 5099112"/>
              <a:gd name="connsiteY2" fmla="*/ 913263 h 913263"/>
              <a:gd name="connsiteX3" fmla="*/ 0 w 5099112"/>
              <a:gd name="connsiteY3" fmla="*/ 913263 h 91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112" h="913263">
                <a:moveTo>
                  <a:pt x="0" y="0"/>
                </a:moveTo>
                <a:lnTo>
                  <a:pt x="5099112" y="0"/>
                </a:lnTo>
                <a:lnTo>
                  <a:pt x="4498020" y="913263"/>
                </a:lnTo>
                <a:lnTo>
                  <a:pt x="0" y="913263"/>
                </a:lnTo>
                <a:close/>
              </a:path>
            </a:pathLst>
          </a:custGeom>
          <a:solidFill>
            <a:srgbClr val="1737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 flipV="1">
            <a:off x="4434659" y="1493294"/>
            <a:ext cx="7757341" cy="1453487"/>
          </a:xfrm>
          <a:custGeom>
            <a:avLst/>
            <a:gdLst>
              <a:gd name="connsiteX0" fmla="*/ 6800683 w 7757341"/>
              <a:gd name="connsiteY0" fmla="*/ 1453487 h 1453487"/>
              <a:gd name="connsiteX1" fmla="*/ 0 w 7757341"/>
              <a:gd name="connsiteY1" fmla="*/ 1453487 h 1453487"/>
              <a:gd name="connsiteX2" fmla="*/ 0 w 7757341"/>
              <a:gd name="connsiteY2" fmla="*/ 0 h 1453487"/>
              <a:gd name="connsiteX3" fmla="*/ 7757341 w 7757341"/>
              <a:gd name="connsiteY3" fmla="*/ 0 h 145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341" h="1453487">
                <a:moveTo>
                  <a:pt x="6800683" y="1453487"/>
                </a:moveTo>
                <a:lnTo>
                  <a:pt x="0" y="1453487"/>
                </a:lnTo>
                <a:lnTo>
                  <a:pt x="0" y="0"/>
                </a:lnTo>
                <a:lnTo>
                  <a:pt x="7757341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0" y="1997124"/>
            <a:ext cx="7757341" cy="2906973"/>
          </a:xfrm>
          <a:custGeom>
            <a:avLst/>
            <a:gdLst>
              <a:gd name="connsiteX0" fmla="*/ 0 w 7757341"/>
              <a:gd name="connsiteY0" fmla="*/ 0 h 2906973"/>
              <a:gd name="connsiteX1" fmla="*/ 7757341 w 7757341"/>
              <a:gd name="connsiteY1" fmla="*/ 0 h 2906973"/>
              <a:gd name="connsiteX2" fmla="*/ 5844026 w 7757341"/>
              <a:gd name="connsiteY2" fmla="*/ 2906973 h 2906973"/>
              <a:gd name="connsiteX3" fmla="*/ 0 w 7757341"/>
              <a:gd name="connsiteY3" fmla="*/ 2906973 h 290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341" h="2906973">
                <a:moveTo>
                  <a:pt x="0" y="0"/>
                </a:moveTo>
                <a:lnTo>
                  <a:pt x="7757341" y="0"/>
                </a:lnTo>
                <a:lnTo>
                  <a:pt x="5844026" y="2906973"/>
                </a:lnTo>
                <a:lnTo>
                  <a:pt x="0" y="290697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135805" y="1750678"/>
            <a:ext cx="2512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Part. 4</a:t>
            </a:r>
            <a:endParaRPr lang="zh-CN" altLang="en-US" sz="60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7550" y="2727335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实验设计</a:t>
            </a:r>
          </a:p>
        </p:txBody>
      </p:sp>
      <p:sp>
        <p:nvSpPr>
          <p:cNvPr id="6" name="矩形 5"/>
          <p:cNvSpPr/>
          <p:nvPr/>
        </p:nvSpPr>
        <p:spPr>
          <a:xfrm>
            <a:off x="12010030" y="6155140"/>
            <a:ext cx="181970" cy="54591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8313330" y="3980767"/>
            <a:ext cx="1892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实验数据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实验结果</a:t>
            </a:r>
            <a:endParaRPr lang="en-US" altLang="zh-CN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477485" y="535907"/>
            <a:ext cx="33782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Century Gothic" panose="020B0502020202020204" pitchFamily="34" charset="0"/>
              </a:rPr>
              <a:t>目 录</a:t>
            </a:r>
            <a:r>
              <a: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/</a:t>
            </a:r>
            <a:r>
              <a:rPr lang="en-US" altLang="zh-CN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sym typeface="Century Gothic" panose="020B0502020202020204" pitchFamily="34" charset="0"/>
              </a:rPr>
              <a:t>CONTENT</a:t>
            </a:r>
            <a:endParaRPr lang="zh-CN" altLang="en-US" sz="33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sym typeface="Century Gothic" panose="020B0502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21579" y="835989"/>
            <a:ext cx="6132983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10" y="204997"/>
            <a:ext cx="1103137" cy="1105291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2901143" y="3458971"/>
            <a:ext cx="2812277" cy="885506"/>
            <a:chOff x="8004603" y="2693663"/>
            <a:chExt cx="2625532" cy="780129"/>
          </a:xfrm>
          <a:solidFill>
            <a:srgbClr val="FFC000"/>
          </a:solidFill>
        </p:grpSpPr>
        <p:sp>
          <p:nvSpPr>
            <p:cNvPr id="49" name="圆角矩形 48"/>
            <p:cNvSpPr/>
            <p:nvPr/>
          </p:nvSpPr>
          <p:spPr>
            <a:xfrm>
              <a:off x="8004603" y="2693663"/>
              <a:ext cx="2625532" cy="406839"/>
            </a:xfrm>
            <a:prstGeom prst="roundRect">
              <a:avLst/>
            </a:prstGeom>
            <a:grpFill/>
            <a:ln>
              <a:noFill/>
            </a:ln>
            <a:effectLst>
              <a:outerShdw blurRad="304800" dist="190500" dir="10800000" algn="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750"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flipV="1">
              <a:off x="9182958" y="3096738"/>
              <a:ext cx="208871" cy="377054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750"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2901143" y="4372185"/>
            <a:ext cx="2812277" cy="461665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304800" dist="190500" dir="10800000" algn="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5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901143" y="1664861"/>
            <a:ext cx="2797758" cy="922055"/>
            <a:chOff x="3187797" y="2561039"/>
            <a:chExt cx="2625532" cy="826597"/>
          </a:xfrm>
          <a:solidFill>
            <a:srgbClr val="FFC000"/>
          </a:solidFill>
        </p:grpSpPr>
        <p:sp>
          <p:nvSpPr>
            <p:cNvPr id="47" name="圆角矩形 46"/>
            <p:cNvSpPr/>
            <p:nvPr/>
          </p:nvSpPr>
          <p:spPr>
            <a:xfrm>
              <a:off x="3187797" y="2561039"/>
              <a:ext cx="2625532" cy="44125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304800" dist="190500" dir="10800000" algn="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750"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flipV="1">
              <a:off x="4362289" y="3002289"/>
              <a:ext cx="232953" cy="385347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750"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35" name="文本框 43"/>
          <p:cNvSpPr txBox="1"/>
          <p:nvPr/>
        </p:nvSpPr>
        <p:spPr>
          <a:xfrm>
            <a:off x="3729992" y="1683462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Part. 1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6" name="文本框 44"/>
          <p:cNvSpPr txBox="1"/>
          <p:nvPr/>
        </p:nvSpPr>
        <p:spPr>
          <a:xfrm>
            <a:off x="3731614" y="3452450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Part. 3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9" name="文本框 48"/>
          <p:cNvSpPr txBox="1"/>
          <p:nvPr/>
        </p:nvSpPr>
        <p:spPr>
          <a:xfrm>
            <a:off x="3725157" y="4372185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Part. 4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4" name="等腰三角形 43"/>
          <p:cNvSpPr/>
          <p:nvPr/>
        </p:nvSpPr>
        <p:spPr>
          <a:xfrm flipV="1">
            <a:off x="4163310" y="3018882"/>
            <a:ext cx="223727" cy="405860"/>
          </a:xfrm>
          <a:prstGeom prst="triangle">
            <a:avLst/>
          </a:prstGeom>
          <a:solidFill>
            <a:srgbClr val="17375E"/>
          </a:solidFill>
          <a:ln>
            <a:solidFill>
              <a:srgbClr val="17375E"/>
            </a:solidFill>
          </a:ln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5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901143" y="2583553"/>
            <a:ext cx="2797756" cy="461793"/>
          </a:xfrm>
          <a:prstGeom prst="roundRect">
            <a:avLst/>
          </a:prstGeom>
          <a:solidFill>
            <a:srgbClr val="17375E"/>
          </a:solidFill>
          <a:ln>
            <a:noFill/>
          </a:ln>
          <a:effectLst>
            <a:outerShdw blurRad="304800" dist="190500" dir="10800000" algn="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5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46" name="文本框 56"/>
          <p:cNvSpPr txBox="1"/>
          <p:nvPr/>
        </p:nvSpPr>
        <p:spPr>
          <a:xfrm>
            <a:off x="3725157" y="2583681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Part. 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436231" y="1664862"/>
            <a:ext cx="1859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 smtClean="0">
                <a:latin typeface="+mn-ea"/>
                <a:sym typeface="Century Gothic" panose="020B0502020202020204" pitchFamily="34" charset="0"/>
              </a:rPr>
              <a:t>研究背景</a:t>
            </a:r>
            <a:endParaRPr lang="zh-CN" altLang="en-US" sz="2400" dirty="0">
              <a:latin typeface="+mn-ea"/>
              <a:sym typeface="Century Gothic" panose="020B0502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436231" y="2587994"/>
            <a:ext cx="1859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 smtClean="0">
                <a:latin typeface="+mn-ea"/>
                <a:sym typeface="Century Gothic" panose="020B0502020202020204" pitchFamily="34" charset="0"/>
              </a:rPr>
              <a:t>模型设计</a:t>
            </a:r>
            <a:endParaRPr lang="zh-CN" altLang="en-US" sz="2400" dirty="0">
              <a:latin typeface="+mn-ea"/>
              <a:sym typeface="Century Gothic" panose="020B0502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436231" y="3459100"/>
            <a:ext cx="1859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技术路线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436231" y="4421645"/>
            <a:ext cx="1859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实验设计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5" name="等腰三角形 54"/>
          <p:cNvSpPr/>
          <p:nvPr/>
        </p:nvSpPr>
        <p:spPr>
          <a:xfrm flipV="1">
            <a:off x="4152678" y="4833850"/>
            <a:ext cx="223727" cy="405860"/>
          </a:xfrm>
          <a:prstGeom prst="triangle">
            <a:avLst/>
          </a:prstGeom>
          <a:solidFill>
            <a:srgbClr val="17375E"/>
          </a:solidFill>
          <a:ln>
            <a:solidFill>
              <a:srgbClr val="17375E"/>
            </a:solidFill>
          </a:ln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5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901143" y="5285269"/>
            <a:ext cx="2812277" cy="46179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304800" dist="190500" dir="10800000" algn="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5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59" name="文本框 44"/>
          <p:cNvSpPr txBox="1"/>
          <p:nvPr/>
        </p:nvSpPr>
        <p:spPr>
          <a:xfrm>
            <a:off x="3731614" y="5285269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Part. 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5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436231" y="5285400"/>
            <a:ext cx="1859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城市建模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231097"/>
            <a:ext cx="5125011" cy="778607"/>
            <a:chOff x="0" y="231097"/>
            <a:chExt cx="5125011" cy="778607"/>
          </a:xfrm>
        </p:grpSpPr>
        <p:grpSp>
          <p:nvGrpSpPr>
            <p:cNvPr id="44" name="组合 43"/>
            <p:cNvGrpSpPr/>
            <p:nvPr/>
          </p:nvGrpSpPr>
          <p:grpSpPr>
            <a:xfrm>
              <a:off x="677793" y="231097"/>
              <a:ext cx="4447218" cy="778607"/>
              <a:chOff x="677793" y="231097"/>
              <a:chExt cx="4447218" cy="77860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77793" y="231097"/>
                <a:ext cx="17235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实验数据</a:t>
                </a:r>
                <a:endParaRPr lang="zh-CN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Experiment Data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81" y="2093862"/>
            <a:ext cx="5157643" cy="29427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21822" y="1420572"/>
            <a:ext cx="482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532" y="3088531"/>
            <a:ext cx="2301765" cy="295519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421822" y="1333008"/>
            <a:ext cx="4571819" cy="1706374"/>
            <a:chOff x="8030483" y="1725490"/>
            <a:chExt cx="3833001" cy="1706374"/>
          </a:xfrm>
        </p:grpSpPr>
        <p:sp>
          <p:nvSpPr>
            <p:cNvPr id="17" name="文本框 16"/>
            <p:cNvSpPr txBox="1"/>
            <p:nvPr/>
          </p:nvSpPr>
          <p:spPr>
            <a:xfrm>
              <a:off x="8030484" y="2046869"/>
              <a:ext cx="3833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zh-CN" altLang="en-US" sz="1200" dirty="0"/>
                <a:t>根据官方规划区域信息和其他地理信息，将新加坡分为</a:t>
              </a:r>
              <a:r>
                <a:rPr lang="en-US" altLang="zh-CN" sz="1200" dirty="0"/>
                <a:t>23</a:t>
              </a:r>
              <a:r>
                <a:rPr lang="zh-CN" altLang="en-US" sz="1200" dirty="0"/>
                <a:t>个区域。</a:t>
              </a:r>
              <a:endParaRPr lang="en-US" altLang="zh-CN" sz="1200" dirty="0"/>
            </a:p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zh-CN" altLang="en-US" sz="1200" dirty="0"/>
                <a:t>根据贸易和工业部统计司的统计数据，得到居民的日常出行数据、车辆数据，并做人为处理。</a:t>
              </a:r>
            </a:p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zh-CN" altLang="en-US" sz="1200" dirty="0"/>
                <a:t>根据</a:t>
              </a:r>
              <a:r>
                <a:rPr lang="en-US" altLang="zh-CN" sz="1200" dirty="0"/>
                <a:t>Google</a:t>
              </a:r>
              <a:r>
                <a:rPr lang="zh-CN" altLang="en-US" sz="1200" dirty="0"/>
                <a:t>实时交通图估算每个区域和链接的交通流量和道路通行能力。</a:t>
              </a:r>
            </a:p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zh-CN" altLang="en-US" sz="1200" dirty="0"/>
                <a:t>根据</a:t>
              </a:r>
              <a:r>
                <a:rPr lang="en-US" altLang="zh-CN" sz="1200" dirty="0"/>
                <a:t>US</a:t>
              </a:r>
              <a:r>
                <a:rPr lang="zh-CN" altLang="en-US" sz="1200" dirty="0"/>
                <a:t>的收费站的收费率，设定充电站收费率集合：</a:t>
              </a:r>
              <a:endParaRPr lang="en-US" altLang="zh-CN" sz="12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30483" y="1725490"/>
              <a:ext cx="239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 smtClean="0"/>
                <a:t>真实数据</a:t>
              </a:r>
              <a:endParaRPr lang="zh-CN" altLang="en-US" sz="1600" b="1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421822" y="3538068"/>
            <a:ext cx="4571819" cy="1337042"/>
            <a:chOff x="8030483" y="1725490"/>
            <a:chExt cx="3833001" cy="1337042"/>
          </a:xfrm>
        </p:grpSpPr>
        <p:sp>
          <p:nvSpPr>
            <p:cNvPr id="20" name="文本框 19"/>
            <p:cNvSpPr txBox="1"/>
            <p:nvPr/>
          </p:nvSpPr>
          <p:spPr>
            <a:xfrm>
              <a:off x="8030484" y="2046869"/>
              <a:ext cx="3833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zh-CN" altLang="en-US" sz="1200" dirty="0" smtClean="0"/>
                <a:t>因为实验需要</a:t>
              </a:r>
              <a:r>
                <a:rPr lang="zh-CN" altLang="en-US" sz="1200" dirty="0"/>
                <a:t>不同规模的</a:t>
              </a:r>
              <a:r>
                <a:rPr lang="zh-CN" altLang="en-US" sz="1200" dirty="0" smtClean="0"/>
                <a:t>问题去与</a:t>
              </a:r>
              <a:r>
                <a:rPr lang="en-US" altLang="zh-CN" sz="1200" dirty="0"/>
                <a:t>PCS</a:t>
              </a:r>
              <a:r>
                <a:rPr lang="zh-CN" altLang="en-US" sz="1200" dirty="0"/>
                <a:t>进行比较来验证</a:t>
              </a:r>
              <a:r>
                <a:rPr lang="en-US" altLang="zh-CN" sz="1200" dirty="0"/>
                <a:t>SSGA</a:t>
              </a:r>
              <a:r>
                <a:rPr lang="zh-CN" altLang="en-US" sz="1200" dirty="0"/>
                <a:t>的</a:t>
              </a:r>
              <a:r>
                <a:rPr lang="zh-CN" altLang="en-US" sz="1200" dirty="0" smtClean="0"/>
                <a:t>最优性</a:t>
              </a:r>
              <a:r>
                <a:rPr lang="zh-CN" altLang="en-US" sz="1200" dirty="0"/>
                <a:t>和可扩展性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zh-CN" altLang="en-US" sz="1200" dirty="0" smtClean="0"/>
                <a:t>使用</a:t>
              </a:r>
              <a:r>
                <a:rPr lang="en-US" altLang="zh-CN" sz="1200" dirty="0" smtClean="0"/>
                <a:t>Java</a:t>
              </a:r>
              <a:r>
                <a:rPr lang="zh-CN" altLang="en-US" sz="1200" dirty="0" smtClean="0"/>
                <a:t>生成所有的模拟数据。</a:t>
              </a:r>
              <a:endParaRPr lang="en-US" altLang="zh-CN" sz="1200" dirty="0" smtClean="0"/>
            </a:p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zh-CN" altLang="en-US" sz="1200" dirty="0" smtClean="0"/>
                <a:t>新加坡</a:t>
              </a:r>
              <a:r>
                <a:rPr lang="zh-CN" altLang="en-US" sz="1200" dirty="0"/>
                <a:t>的充电站</a:t>
              </a:r>
              <a:r>
                <a:rPr lang="zh-CN" altLang="en-US" sz="1200" dirty="0" smtClean="0"/>
                <a:t>网络系统尚未</a:t>
              </a:r>
              <a:r>
                <a:rPr lang="zh-CN" altLang="en-US" sz="1200" dirty="0"/>
                <a:t>建立</a:t>
              </a:r>
              <a:r>
                <a:rPr lang="zh-CN" altLang="en-US" sz="1200" dirty="0" smtClean="0"/>
                <a:t>，因此在</a:t>
              </a:r>
              <a:r>
                <a:rPr lang="zh-CN" altLang="en-US" sz="1200" dirty="0"/>
                <a:t>实验中</a:t>
              </a:r>
              <a:r>
                <a:rPr lang="zh-CN" altLang="en-US" sz="1200" dirty="0" smtClean="0"/>
                <a:t>使用模拟的</a:t>
              </a:r>
              <a:r>
                <a:rPr lang="en-US" altLang="zh-CN" sz="1200" dirty="0"/>
                <a:t>EV</a:t>
              </a:r>
              <a:r>
                <a:rPr lang="zh-CN" altLang="en-US" sz="1200" dirty="0" smtClean="0"/>
                <a:t>充电站数据。</a:t>
              </a:r>
              <a:endParaRPr lang="zh-CN" altLang="en-US" sz="12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30483" y="1725490"/>
              <a:ext cx="239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/>
                <a:t>模拟数据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21822" y="5075165"/>
            <a:ext cx="4571819" cy="967710"/>
            <a:chOff x="8030483" y="1725490"/>
            <a:chExt cx="3833001" cy="967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8030484" y="2046869"/>
                  <a:ext cx="38330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5750" indent="-285750">
                    <a:buFont typeface="Wingdings" panose="05000000000000000000" pitchFamily="2" charset="2"/>
                    <a:buChar char="l"/>
                  </a:pPr>
                  <a:r>
                    <a:rPr lang="zh-CN" altLang="en-US" sz="1200" dirty="0" smtClean="0"/>
                    <a:t>折扣因子</a:t>
                  </a:r>
                  <a:r>
                    <a:rPr lang="el-GR" altLang="zh-CN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ζ</a:t>
                  </a:r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</a:t>
                  </a:r>
                  <a:r>
                    <a:rPr lang="en-US" altLang="zh-CN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l"/>
                  </a:pPr>
                  <a:r>
                    <a:rPr lang="zh-CN" altLang="en-US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权重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l-GR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</a:t>
                  </a:r>
                  <a:r>
                    <a:rPr lang="el-GR" altLang="zh-CN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0.8,</a:t>
                  </a:r>
                  <a:r>
                    <a:rPr lang="en-US" altLang="zh-CN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l-GR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</a:t>
                  </a:r>
                  <a:r>
                    <a:rPr lang="el-GR" altLang="zh-CN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  <a:endPara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Wingdings" panose="05000000000000000000" pitchFamily="2" charset="2"/>
                    <a:buChar char="l"/>
                  </a:pPr>
                  <a:r>
                    <a:rPr lang="zh-CN" altLang="en-US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权重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0.1,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0.3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0.6</a:t>
                  </a:r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0484" y="2046869"/>
                  <a:ext cx="3833000" cy="646331"/>
                </a:xfrm>
                <a:prstGeom prst="rect">
                  <a:avLst/>
                </a:prstGeom>
                <a:blipFill>
                  <a:blip r:embed="rId6"/>
                  <a:stretch>
                    <a:fillRect b="-66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本框 24"/>
            <p:cNvSpPr txBox="1"/>
            <p:nvPr/>
          </p:nvSpPr>
          <p:spPr>
            <a:xfrm>
              <a:off x="8030483" y="1725490"/>
              <a:ext cx="239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 smtClean="0"/>
                <a:t>模型参数</a:t>
              </a:r>
              <a:endParaRPr lang="zh-CN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2055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231097"/>
            <a:ext cx="5125011" cy="778607"/>
            <a:chOff x="0" y="231097"/>
            <a:chExt cx="5125011" cy="778607"/>
          </a:xfrm>
        </p:grpSpPr>
        <p:grpSp>
          <p:nvGrpSpPr>
            <p:cNvPr id="44" name="组合 43"/>
            <p:cNvGrpSpPr/>
            <p:nvPr/>
          </p:nvGrpSpPr>
          <p:grpSpPr>
            <a:xfrm>
              <a:off x="677793" y="231097"/>
              <a:ext cx="4447218" cy="778607"/>
              <a:chOff x="677793" y="231097"/>
              <a:chExt cx="4447218" cy="77860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77793" y="231097"/>
                <a:ext cx="17235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实验结果</a:t>
                </a:r>
                <a:endParaRPr lang="zh-CN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Experiment Content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505" y="1700356"/>
            <a:ext cx="3298313" cy="21756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9681" y="1189171"/>
            <a:ext cx="6179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Optimality and scalability of SSGA comparing with PCS: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593" y="1737970"/>
            <a:ext cx="2949982" cy="21004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850" y="4144838"/>
            <a:ext cx="3537621" cy="20583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279" y="4144838"/>
            <a:ext cx="3060296" cy="22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9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231097"/>
            <a:ext cx="5125011" cy="778607"/>
            <a:chOff x="0" y="231097"/>
            <a:chExt cx="5125011" cy="778607"/>
          </a:xfrm>
        </p:grpSpPr>
        <p:grpSp>
          <p:nvGrpSpPr>
            <p:cNvPr id="44" name="组合 43"/>
            <p:cNvGrpSpPr/>
            <p:nvPr/>
          </p:nvGrpSpPr>
          <p:grpSpPr>
            <a:xfrm>
              <a:off x="677793" y="231097"/>
              <a:ext cx="4447218" cy="778607"/>
              <a:chOff x="677793" y="231097"/>
              <a:chExt cx="4447218" cy="77860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77793" y="231097"/>
                <a:ext cx="17235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实验结果</a:t>
                </a:r>
                <a:endParaRPr lang="zh-CN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Experiment Content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9681" y="1189171"/>
            <a:ext cx="103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Advantages over Uniform </a:t>
            </a:r>
            <a:r>
              <a:rPr lang="en-US" altLang="zh-CN" dirty="0" smtClean="0"/>
              <a:t>Pricing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Set </a:t>
            </a:r>
            <a:r>
              <a:rPr lang="en-US" altLang="zh-CN" dirty="0"/>
              <a:t>charging rate in all the charging </a:t>
            </a:r>
            <a:r>
              <a:rPr lang="en-US" altLang="zh-CN" dirty="0" smtClean="0"/>
              <a:t>stations </a:t>
            </a:r>
            <a:r>
              <a:rPr lang="en-US" altLang="zh-CN" dirty="0"/>
              <a:t>as the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954" y="1737970"/>
            <a:ext cx="7109253" cy="32403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57593" y="5157782"/>
            <a:ext cx="7722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the </a:t>
            </a:r>
            <a:r>
              <a:rPr lang="en-US" altLang="zh-CN" sz="1600" dirty="0"/>
              <a:t>legends “SSGA+” and “Uniform+” </a:t>
            </a:r>
            <a:r>
              <a:rPr lang="en-US" altLang="zh-CN" sz="1600" dirty="0" smtClean="0"/>
              <a:t>refer to </a:t>
            </a:r>
            <a:r>
              <a:rPr lang="en-US" altLang="zh-CN" sz="1600" dirty="0"/>
              <a:t>the results when the number of EVs is increased by </a:t>
            </a:r>
            <a:r>
              <a:rPr lang="en-US" altLang="zh-CN" sz="1600" dirty="0" smtClean="0"/>
              <a:t>10%</a:t>
            </a:r>
            <a:r>
              <a:rPr lang="en-US" altLang="zh-CN" sz="1600" dirty="0"/>
              <a:t>.</a:t>
            </a:r>
            <a:endParaRPr lang="en-US" altLang="zh-CN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the </a:t>
            </a:r>
            <a:r>
              <a:rPr lang="en-US" altLang="zh-CN" sz="1600" dirty="0"/>
              <a:t>legends “SSGA-” and “Uniform-” refer to </a:t>
            </a:r>
            <a:r>
              <a:rPr lang="en-US" altLang="zh-CN" sz="1600" dirty="0" smtClean="0"/>
              <a:t>the results </a:t>
            </a:r>
            <a:r>
              <a:rPr lang="en-US" altLang="zh-CN" sz="1600" dirty="0"/>
              <a:t>when the number of EVs is decreased by 10</a:t>
            </a:r>
            <a:r>
              <a:rPr lang="en-US" altLang="zh-CN" sz="1600" dirty="0" smtClean="0"/>
              <a:t>%.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718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231097"/>
            <a:ext cx="5125011" cy="778607"/>
            <a:chOff x="0" y="231097"/>
            <a:chExt cx="5125011" cy="778607"/>
          </a:xfrm>
        </p:grpSpPr>
        <p:grpSp>
          <p:nvGrpSpPr>
            <p:cNvPr id="44" name="组合 43"/>
            <p:cNvGrpSpPr/>
            <p:nvPr/>
          </p:nvGrpSpPr>
          <p:grpSpPr>
            <a:xfrm>
              <a:off x="677793" y="231097"/>
              <a:ext cx="4447218" cy="778607"/>
              <a:chOff x="677793" y="231097"/>
              <a:chExt cx="4447218" cy="77860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77793" y="231097"/>
                <a:ext cx="17235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实验结果</a:t>
                </a:r>
                <a:endParaRPr lang="zh-CN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Experiment Content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9681" y="1189171"/>
            <a:ext cx="3999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Two-step Hop Charging Strategies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467" y="1639613"/>
            <a:ext cx="7130509" cy="3152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75945" y="5099338"/>
            <a:ext cx="8502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although </a:t>
            </a:r>
            <a:r>
              <a:rPr lang="en-US" altLang="zh-CN" dirty="0"/>
              <a:t>the </a:t>
            </a:r>
            <a:r>
              <a:rPr lang="en-US" altLang="zh-CN" dirty="0" smtClean="0"/>
              <a:t>two-step hop </a:t>
            </a:r>
            <a:r>
              <a:rPr lang="en-US" altLang="zh-CN" dirty="0"/>
              <a:t>strategies are added to the EVs’ strategy space, they </a:t>
            </a:r>
            <a:r>
              <a:rPr lang="en-US" altLang="zh-CN" dirty="0" smtClean="0"/>
              <a:t>are never </a:t>
            </a:r>
            <a:r>
              <a:rPr lang="en-US" altLang="zh-CN" dirty="0"/>
              <a:t>used and the optimal social cost never </a:t>
            </a:r>
            <a:r>
              <a:rPr lang="en-US" altLang="zh-CN" dirty="0" smtClean="0"/>
              <a:t>changes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52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231097"/>
            <a:ext cx="5125011" cy="778607"/>
            <a:chOff x="0" y="231097"/>
            <a:chExt cx="5125011" cy="778607"/>
          </a:xfrm>
        </p:grpSpPr>
        <p:grpSp>
          <p:nvGrpSpPr>
            <p:cNvPr id="44" name="组合 43"/>
            <p:cNvGrpSpPr/>
            <p:nvPr/>
          </p:nvGrpSpPr>
          <p:grpSpPr>
            <a:xfrm>
              <a:off x="677793" y="231097"/>
              <a:ext cx="4447218" cy="778607"/>
              <a:chOff x="677793" y="231097"/>
              <a:chExt cx="4447218" cy="77860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77793" y="231097"/>
                <a:ext cx="17235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实验结果</a:t>
                </a:r>
                <a:endParaRPr lang="zh-CN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Experiment Content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9681" y="1189171"/>
            <a:ext cx="366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Adaption to Population Change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845" y="1860331"/>
            <a:ext cx="4877894" cy="31110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91255" y="5175689"/>
            <a:ext cx="750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SSGA is quite adaptive to the population </a:t>
            </a:r>
            <a:r>
              <a:rPr lang="en-US" altLang="zh-CN" dirty="0" smtClean="0"/>
              <a:t>density change </a:t>
            </a:r>
            <a:r>
              <a:rPr lang="en-US" altLang="zh-CN" dirty="0"/>
              <a:t>and it always decreases the social cost by a </a:t>
            </a:r>
            <a:r>
              <a:rPr lang="en-US" altLang="zh-CN" dirty="0" smtClean="0"/>
              <a:t>considerable </a:t>
            </a:r>
            <a:r>
              <a:rPr lang="en-US" altLang="zh-CN" dirty="0"/>
              <a:t>amount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193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231097"/>
            <a:ext cx="5125011" cy="778607"/>
            <a:chOff x="0" y="231097"/>
            <a:chExt cx="5125011" cy="778607"/>
          </a:xfrm>
        </p:grpSpPr>
        <p:grpSp>
          <p:nvGrpSpPr>
            <p:cNvPr id="44" name="组合 43"/>
            <p:cNvGrpSpPr/>
            <p:nvPr/>
          </p:nvGrpSpPr>
          <p:grpSpPr>
            <a:xfrm>
              <a:off x="677793" y="231097"/>
              <a:ext cx="4447218" cy="778607"/>
              <a:chOff x="677793" y="231097"/>
              <a:chExt cx="4447218" cy="77860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77793" y="231097"/>
                <a:ext cx="17235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实验结果</a:t>
                </a:r>
                <a:endParaRPr lang="zh-CN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Experiment Content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9681" y="1189171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Sensitivity and Robustness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890" y="1558503"/>
            <a:ext cx="5534186" cy="47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8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0" y="4670948"/>
            <a:ext cx="5099112" cy="913263"/>
          </a:xfrm>
          <a:custGeom>
            <a:avLst/>
            <a:gdLst>
              <a:gd name="connsiteX0" fmla="*/ 0 w 5099112"/>
              <a:gd name="connsiteY0" fmla="*/ 0 h 913263"/>
              <a:gd name="connsiteX1" fmla="*/ 5099112 w 5099112"/>
              <a:gd name="connsiteY1" fmla="*/ 0 h 913263"/>
              <a:gd name="connsiteX2" fmla="*/ 4498020 w 5099112"/>
              <a:gd name="connsiteY2" fmla="*/ 913263 h 913263"/>
              <a:gd name="connsiteX3" fmla="*/ 0 w 5099112"/>
              <a:gd name="connsiteY3" fmla="*/ 913263 h 91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112" h="913263">
                <a:moveTo>
                  <a:pt x="0" y="0"/>
                </a:moveTo>
                <a:lnTo>
                  <a:pt x="5099112" y="0"/>
                </a:lnTo>
                <a:lnTo>
                  <a:pt x="4498020" y="913263"/>
                </a:lnTo>
                <a:lnTo>
                  <a:pt x="0" y="913263"/>
                </a:lnTo>
                <a:close/>
              </a:path>
            </a:pathLst>
          </a:custGeom>
          <a:solidFill>
            <a:srgbClr val="1737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 flipV="1">
            <a:off x="4434659" y="1493294"/>
            <a:ext cx="7757341" cy="1453487"/>
          </a:xfrm>
          <a:custGeom>
            <a:avLst/>
            <a:gdLst>
              <a:gd name="connsiteX0" fmla="*/ 6800683 w 7757341"/>
              <a:gd name="connsiteY0" fmla="*/ 1453487 h 1453487"/>
              <a:gd name="connsiteX1" fmla="*/ 0 w 7757341"/>
              <a:gd name="connsiteY1" fmla="*/ 1453487 h 1453487"/>
              <a:gd name="connsiteX2" fmla="*/ 0 w 7757341"/>
              <a:gd name="connsiteY2" fmla="*/ 0 h 1453487"/>
              <a:gd name="connsiteX3" fmla="*/ 7757341 w 7757341"/>
              <a:gd name="connsiteY3" fmla="*/ 0 h 145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341" h="1453487">
                <a:moveTo>
                  <a:pt x="6800683" y="1453487"/>
                </a:moveTo>
                <a:lnTo>
                  <a:pt x="0" y="1453487"/>
                </a:lnTo>
                <a:lnTo>
                  <a:pt x="0" y="0"/>
                </a:lnTo>
                <a:lnTo>
                  <a:pt x="7757341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0" y="1997124"/>
            <a:ext cx="7757341" cy="2906973"/>
          </a:xfrm>
          <a:custGeom>
            <a:avLst/>
            <a:gdLst>
              <a:gd name="connsiteX0" fmla="*/ 0 w 7757341"/>
              <a:gd name="connsiteY0" fmla="*/ 0 h 2906973"/>
              <a:gd name="connsiteX1" fmla="*/ 7757341 w 7757341"/>
              <a:gd name="connsiteY1" fmla="*/ 0 h 2906973"/>
              <a:gd name="connsiteX2" fmla="*/ 5844026 w 7757341"/>
              <a:gd name="connsiteY2" fmla="*/ 2906973 h 2906973"/>
              <a:gd name="connsiteX3" fmla="*/ 0 w 7757341"/>
              <a:gd name="connsiteY3" fmla="*/ 2906973 h 290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341" h="2906973">
                <a:moveTo>
                  <a:pt x="0" y="0"/>
                </a:moveTo>
                <a:lnTo>
                  <a:pt x="7757341" y="0"/>
                </a:lnTo>
                <a:lnTo>
                  <a:pt x="5844026" y="2906973"/>
                </a:lnTo>
                <a:lnTo>
                  <a:pt x="0" y="290697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135805" y="1750678"/>
            <a:ext cx="2512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Part. </a:t>
            </a:r>
            <a: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5</a:t>
            </a:r>
            <a:endParaRPr lang="zh-CN" altLang="en-US" sz="5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7550" y="2727335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城市建模</a:t>
            </a:r>
          </a:p>
        </p:txBody>
      </p:sp>
      <p:sp>
        <p:nvSpPr>
          <p:cNvPr id="6" name="矩形 5"/>
          <p:cNvSpPr/>
          <p:nvPr/>
        </p:nvSpPr>
        <p:spPr>
          <a:xfrm>
            <a:off x="12010030" y="6155140"/>
            <a:ext cx="181970" cy="54591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8313329" y="3980767"/>
            <a:ext cx="273701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城市建模</a:t>
            </a:r>
            <a:endParaRPr lang="en-US" altLang="zh-CN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60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48783"/>
          <a:stretch/>
        </p:blipFill>
        <p:spPr>
          <a:xfrm>
            <a:off x="8110359" y="951479"/>
            <a:ext cx="2978054" cy="275174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0" y="231097"/>
            <a:ext cx="5125011" cy="778607"/>
            <a:chOff x="0" y="231097"/>
            <a:chExt cx="5125011" cy="778607"/>
          </a:xfrm>
        </p:grpSpPr>
        <p:grpSp>
          <p:nvGrpSpPr>
            <p:cNvPr id="44" name="组合 43"/>
            <p:cNvGrpSpPr/>
            <p:nvPr/>
          </p:nvGrpSpPr>
          <p:grpSpPr>
            <a:xfrm>
              <a:off x="677793" y="231097"/>
              <a:ext cx="4447218" cy="778607"/>
              <a:chOff x="677793" y="231097"/>
              <a:chExt cx="4447218" cy="77860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77793" y="231097"/>
                <a:ext cx="17235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城市建模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Experiment Content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59681" y="1117177"/>
            <a:ext cx="2981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/>
              <a:t>Dynamic ETC System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86497E-B678-4EEF-8115-D1D1D732D717}"/>
              </a:ext>
            </a:extLst>
          </p:cNvPr>
          <p:cNvSpPr txBox="1"/>
          <p:nvPr/>
        </p:nvSpPr>
        <p:spPr>
          <a:xfrm>
            <a:off x="867851" y="4141623"/>
            <a:ext cx="6485246" cy="76957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通行费率会根据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交通状况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时间段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的不同设置成不同的值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不同的费用会引导司机在交通拥挤程度较低的道路上行驶</a:t>
            </a:r>
          </a:p>
        </p:txBody>
      </p:sp>
      <p:sp>
        <p:nvSpPr>
          <p:cNvPr id="17" name="矩形: 圆角 38">
            <a:extLst>
              <a:ext uri="{FF2B5EF4-FFF2-40B4-BE49-F238E27FC236}">
                <a16:creationId xmlns:a16="http://schemas.microsoft.com/office/drawing/2014/main" id="{D4FFB244-4872-49EF-9E57-C9D8CFB7A6B2}"/>
              </a:ext>
            </a:extLst>
          </p:cNvPr>
          <p:cNvSpPr/>
          <p:nvPr/>
        </p:nvSpPr>
        <p:spPr>
          <a:xfrm>
            <a:off x="838086" y="5259629"/>
            <a:ext cx="6544775" cy="1006039"/>
          </a:xfrm>
          <a:prstGeom prst="roundRect">
            <a:avLst/>
          </a:prstGeom>
          <a:solidFill>
            <a:srgbClr val="02409A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如何建立模型以表示司机对不同收费路段的行驶偏好？</a:t>
            </a:r>
            <a:endParaRPr lang="en-US" altLang="zh-CN" b="1" dirty="0" smtClean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如何根据交通状况和时间段的不同设置不同的通行费</a:t>
            </a:r>
            <a:r>
              <a:rPr lang="zh-CN" altLang="en-US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63" y="1739633"/>
            <a:ext cx="2972665" cy="1960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6"/>
          <a:srcRect l="2503" t="-521" r="3605" b="521"/>
          <a:stretch/>
        </p:blipFill>
        <p:spPr>
          <a:xfrm>
            <a:off x="846494" y="1716993"/>
            <a:ext cx="3109696" cy="200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089" y="3923264"/>
            <a:ext cx="2436594" cy="23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4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231097"/>
            <a:ext cx="5125011" cy="778607"/>
            <a:chOff x="0" y="231097"/>
            <a:chExt cx="5125011" cy="778607"/>
          </a:xfrm>
        </p:grpSpPr>
        <p:grpSp>
          <p:nvGrpSpPr>
            <p:cNvPr id="44" name="组合 43"/>
            <p:cNvGrpSpPr/>
            <p:nvPr/>
          </p:nvGrpSpPr>
          <p:grpSpPr>
            <a:xfrm>
              <a:off x="677793" y="231097"/>
              <a:ext cx="4447218" cy="778607"/>
              <a:chOff x="677793" y="231097"/>
              <a:chExt cx="4447218" cy="77860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77793" y="231097"/>
                <a:ext cx="17235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城市建模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Experiment Content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543" y="1903811"/>
            <a:ext cx="2789958" cy="46072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44087" y="1407135"/>
            <a:ext cx="557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j-ea"/>
                <a:ea typeface="+mj-ea"/>
              </a:rPr>
              <a:t>常用的行驶时间模型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BPR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1964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箭头连接符 17"/>
          <p:cNvCxnSpPr>
            <a:endCxn id="19" idx="0"/>
          </p:cNvCxnSpPr>
          <p:nvPr/>
        </p:nvCxnSpPr>
        <p:spPr>
          <a:xfrm flipH="1">
            <a:off x="5233130" y="2340516"/>
            <a:ext cx="43118" cy="248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88472" y="2588714"/>
            <a:ext cx="108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畅通行驶时间（</a:t>
            </a:r>
            <a:r>
              <a:rPr lang="en-US" altLang="zh-CN" sz="1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free-flow travel time</a:t>
            </a:r>
            <a:r>
              <a:rPr lang="zh-CN" altLang="en-US" sz="1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20" name="直接箭头连接符 19"/>
          <p:cNvCxnSpPr>
            <a:endCxn id="21" idx="0"/>
          </p:cNvCxnSpPr>
          <p:nvPr/>
        </p:nvCxnSpPr>
        <p:spPr>
          <a:xfrm flipH="1">
            <a:off x="4001774" y="2340516"/>
            <a:ext cx="469472" cy="2301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355228" y="2570670"/>
            <a:ext cx="129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当前时段</a:t>
            </a:r>
            <a:r>
              <a:rPr lang="en-US" altLang="zh-CN" sz="12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</a:t>
            </a:r>
            <a:r>
              <a:rPr lang="zh-CN" altLang="en-US" sz="12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的行驶时间</a:t>
            </a:r>
            <a:r>
              <a:rPr lang="zh-CN" altLang="en-US" sz="1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current travel time</a:t>
            </a:r>
            <a:r>
              <a:rPr lang="zh-CN" altLang="en-US" sz="1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22" name="直接箭头连接符 21"/>
          <p:cNvCxnSpPr>
            <a:endCxn id="23" idx="0"/>
          </p:cNvCxnSpPr>
          <p:nvPr/>
        </p:nvCxnSpPr>
        <p:spPr>
          <a:xfrm flipH="1">
            <a:off x="6269372" y="2350388"/>
            <a:ext cx="12632" cy="2619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825883" y="2612368"/>
            <a:ext cx="886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时段 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道路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上车辆的数量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6791156" y="2340516"/>
            <a:ext cx="175491" cy="2718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759043" y="2634357"/>
            <a:ext cx="67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道路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的容量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234501" y="2340516"/>
            <a:ext cx="840509" cy="2301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481249" y="2634357"/>
            <a:ext cx="191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是常量</a:t>
            </a: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常设置为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0.15,B = 4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543" y="4088524"/>
            <a:ext cx="3032250" cy="5889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44087" y="3461408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平均行驶速度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448966" y="5105641"/>
                <a:ext cx="3048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CN" altLang="en-US" sz="1600" dirty="0" smtClean="0"/>
                  <a:t>表示道路</a:t>
                </a:r>
                <a:r>
                  <a:rPr lang="en-US" altLang="zh-CN" sz="1600" dirty="0" smtClean="0"/>
                  <a:t>e</a:t>
                </a:r>
                <a:r>
                  <a:rPr lang="zh-CN" altLang="en-US" sz="1600" dirty="0" smtClean="0"/>
                  <a:t>的长度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66" y="5105641"/>
                <a:ext cx="3048000" cy="338554"/>
              </a:xfrm>
              <a:prstGeom prst="rect">
                <a:avLst/>
              </a:prstGeom>
              <a:blipFill>
                <a:blip r:embed="rId6"/>
                <a:stretch>
                  <a:fillRect l="-1200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65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231097"/>
            <a:ext cx="5125011" cy="778607"/>
            <a:chOff x="0" y="231097"/>
            <a:chExt cx="5125011" cy="778607"/>
          </a:xfrm>
        </p:grpSpPr>
        <p:grpSp>
          <p:nvGrpSpPr>
            <p:cNvPr id="44" name="组合 43"/>
            <p:cNvGrpSpPr/>
            <p:nvPr/>
          </p:nvGrpSpPr>
          <p:grpSpPr>
            <a:xfrm>
              <a:off x="677793" y="231097"/>
              <a:ext cx="4447218" cy="778607"/>
              <a:chOff x="677793" y="231097"/>
              <a:chExt cx="4447218" cy="77860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77793" y="231097"/>
                <a:ext cx="17235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城市建模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Experiment Content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445" y="1808087"/>
            <a:ext cx="2374035" cy="49828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154823" y="1394827"/>
            <a:ext cx="557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j-ea"/>
                <a:ea typeface="+mj-ea"/>
                <a:cs typeface="Arial" panose="020B0604020202020204" pitchFamily="34" charset="0"/>
              </a:rPr>
              <a:t>时段</a:t>
            </a:r>
            <a:r>
              <a:rPr lang="en-US" altLang="zh-CN" dirty="0" smtClean="0">
                <a:latin typeface="+mj-ea"/>
                <a:ea typeface="+mj-ea"/>
                <a:cs typeface="Arial" panose="020B0604020202020204" pitchFamily="34" charset="0"/>
              </a:rPr>
              <a:t>t</a:t>
            </a:r>
            <a:r>
              <a:rPr lang="zh-CN" altLang="en-US" dirty="0" smtClean="0">
                <a:latin typeface="+mj-ea"/>
                <a:ea typeface="+mj-ea"/>
                <a:cs typeface="Arial" panose="020B0604020202020204" pitchFamily="34" charset="0"/>
              </a:rPr>
              <a:t>，车辆在道路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</a:t>
            </a:r>
            <a:r>
              <a:rPr lang="zh-CN" altLang="en-US" dirty="0" smtClean="0">
                <a:latin typeface="+mj-ea"/>
                <a:ea typeface="+mj-ea"/>
                <a:cs typeface="Arial" panose="020B0604020202020204" pitchFamily="34" charset="0"/>
              </a:rPr>
              <a:t>上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Travel Cost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30" name="直接箭头连接符 29"/>
          <p:cNvCxnSpPr>
            <a:endCxn id="31" idx="0"/>
          </p:cNvCxnSpPr>
          <p:nvPr/>
        </p:nvCxnSpPr>
        <p:spPr>
          <a:xfrm>
            <a:off x="6736392" y="2210283"/>
            <a:ext cx="138615" cy="2450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399190" y="2455342"/>
            <a:ext cx="95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需要决策的道路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在时段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的收费</a:t>
            </a: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>
            <a:endCxn id="33" idx="0"/>
          </p:cNvCxnSpPr>
          <p:nvPr/>
        </p:nvCxnSpPr>
        <p:spPr>
          <a:xfrm>
            <a:off x="7195992" y="2210283"/>
            <a:ext cx="951161" cy="2355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38938" y="2445820"/>
            <a:ext cx="81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Time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34" name="直接箭头连接符 33"/>
          <p:cNvCxnSpPr>
            <a:stCxn id="28" idx="1"/>
            <a:endCxn id="35" idx="0"/>
          </p:cNvCxnSpPr>
          <p:nvPr/>
        </p:nvCxnSpPr>
        <p:spPr>
          <a:xfrm flipH="1">
            <a:off x="4305698" y="2057230"/>
            <a:ext cx="798747" cy="4070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42280" y="2464245"/>
            <a:ext cx="112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时段，车辆从区域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到区域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537001" y="2188128"/>
            <a:ext cx="191044" cy="2761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328815" y="2480761"/>
            <a:ext cx="994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表示从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的一条可行路径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54823" y="3370245"/>
            <a:ext cx="557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车辆根据不同的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Travel Cost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选择不同的路径：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033" y="3790290"/>
            <a:ext cx="2871803" cy="695279"/>
          </a:xfrm>
          <a:prstGeom prst="rect">
            <a:avLst/>
          </a:prstGeom>
        </p:spPr>
      </p:pic>
      <p:cxnSp>
        <p:nvCxnSpPr>
          <p:cNvPr id="41" name="直接箭头连接符 40"/>
          <p:cNvCxnSpPr>
            <a:endCxn id="42" idx="0"/>
          </p:cNvCxnSpPr>
          <p:nvPr/>
        </p:nvCxnSpPr>
        <p:spPr>
          <a:xfrm>
            <a:off x="6736392" y="4428194"/>
            <a:ext cx="786670" cy="1962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736392" y="4624407"/>
            <a:ext cx="1573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ω’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是衡量车辆对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 Cost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的敏感度的常量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/>
          <p:cNvCxnSpPr>
            <a:endCxn id="51" idx="0"/>
          </p:cNvCxnSpPr>
          <p:nvPr/>
        </p:nvCxnSpPr>
        <p:spPr>
          <a:xfrm flipH="1">
            <a:off x="3944206" y="4221404"/>
            <a:ext cx="744892" cy="398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3019295" y="4619420"/>
            <a:ext cx="1849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车辆从区域 </a:t>
            </a:r>
            <a:r>
              <a:rPr lang="en-US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到区域</a:t>
            </a:r>
            <a:r>
              <a:rPr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，存在多条可选路径时，对每条路径的偏好度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996802" y="4064635"/>
            <a:ext cx="2551983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这样就可以根据不同的定价来影响司机对路径的选择！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240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0" y="4670948"/>
            <a:ext cx="5099112" cy="913263"/>
          </a:xfrm>
          <a:custGeom>
            <a:avLst/>
            <a:gdLst>
              <a:gd name="connsiteX0" fmla="*/ 0 w 5099112"/>
              <a:gd name="connsiteY0" fmla="*/ 0 h 913263"/>
              <a:gd name="connsiteX1" fmla="*/ 5099112 w 5099112"/>
              <a:gd name="connsiteY1" fmla="*/ 0 h 913263"/>
              <a:gd name="connsiteX2" fmla="*/ 4498020 w 5099112"/>
              <a:gd name="connsiteY2" fmla="*/ 913263 h 913263"/>
              <a:gd name="connsiteX3" fmla="*/ 0 w 5099112"/>
              <a:gd name="connsiteY3" fmla="*/ 913263 h 91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112" h="913263">
                <a:moveTo>
                  <a:pt x="0" y="0"/>
                </a:moveTo>
                <a:lnTo>
                  <a:pt x="5099112" y="0"/>
                </a:lnTo>
                <a:lnTo>
                  <a:pt x="4498020" y="913263"/>
                </a:lnTo>
                <a:lnTo>
                  <a:pt x="0" y="913263"/>
                </a:lnTo>
                <a:close/>
              </a:path>
            </a:pathLst>
          </a:custGeom>
          <a:solidFill>
            <a:srgbClr val="1737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 flipV="1">
            <a:off x="4434659" y="1493294"/>
            <a:ext cx="7757341" cy="1453487"/>
          </a:xfrm>
          <a:custGeom>
            <a:avLst/>
            <a:gdLst>
              <a:gd name="connsiteX0" fmla="*/ 6800683 w 7757341"/>
              <a:gd name="connsiteY0" fmla="*/ 1453487 h 1453487"/>
              <a:gd name="connsiteX1" fmla="*/ 0 w 7757341"/>
              <a:gd name="connsiteY1" fmla="*/ 1453487 h 1453487"/>
              <a:gd name="connsiteX2" fmla="*/ 0 w 7757341"/>
              <a:gd name="connsiteY2" fmla="*/ 0 h 1453487"/>
              <a:gd name="connsiteX3" fmla="*/ 7757341 w 7757341"/>
              <a:gd name="connsiteY3" fmla="*/ 0 h 145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341" h="1453487">
                <a:moveTo>
                  <a:pt x="6800683" y="1453487"/>
                </a:moveTo>
                <a:lnTo>
                  <a:pt x="0" y="1453487"/>
                </a:lnTo>
                <a:lnTo>
                  <a:pt x="0" y="0"/>
                </a:lnTo>
                <a:lnTo>
                  <a:pt x="7757341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0" y="1997124"/>
            <a:ext cx="7757341" cy="2906973"/>
          </a:xfrm>
          <a:custGeom>
            <a:avLst/>
            <a:gdLst>
              <a:gd name="connsiteX0" fmla="*/ 0 w 7757341"/>
              <a:gd name="connsiteY0" fmla="*/ 0 h 2906973"/>
              <a:gd name="connsiteX1" fmla="*/ 7757341 w 7757341"/>
              <a:gd name="connsiteY1" fmla="*/ 0 h 2906973"/>
              <a:gd name="connsiteX2" fmla="*/ 5844026 w 7757341"/>
              <a:gd name="connsiteY2" fmla="*/ 2906973 h 2906973"/>
              <a:gd name="connsiteX3" fmla="*/ 0 w 7757341"/>
              <a:gd name="connsiteY3" fmla="*/ 2906973 h 290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341" h="2906973">
                <a:moveTo>
                  <a:pt x="0" y="0"/>
                </a:moveTo>
                <a:lnTo>
                  <a:pt x="7757341" y="0"/>
                </a:lnTo>
                <a:lnTo>
                  <a:pt x="5844026" y="2906973"/>
                </a:lnTo>
                <a:lnTo>
                  <a:pt x="0" y="290697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135805" y="1750678"/>
            <a:ext cx="2512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Part. 1</a:t>
            </a:r>
            <a:endParaRPr lang="zh-CN" altLang="en-US" sz="60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2734" y="2727335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 smtClean="0">
                <a:solidFill>
                  <a:schemeClr val="bg1"/>
                </a:solidFill>
              </a:rPr>
              <a:t>研究背景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010030" y="6155140"/>
            <a:ext cx="181970" cy="54591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8313329" y="3980767"/>
            <a:ext cx="273701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背景</a:t>
            </a:r>
            <a:r>
              <a:rPr lang="zh-CN" altLang="en-US" dirty="0" smtClean="0">
                <a:latin typeface="+mn-ea"/>
              </a:rPr>
              <a:t>介绍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研究现状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本文工作</a:t>
            </a:r>
            <a:endParaRPr lang="en-US" altLang="zh-CN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flipH="1">
            <a:off x="1392072" y="2774730"/>
            <a:ext cx="10799928" cy="4083269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60" name="任意多边形 59"/>
          <p:cNvSpPr/>
          <p:nvPr/>
        </p:nvSpPr>
        <p:spPr>
          <a:xfrm rot="8100000">
            <a:off x="9225571" y="-514566"/>
            <a:ext cx="3848206" cy="2031502"/>
          </a:xfrm>
          <a:custGeom>
            <a:avLst/>
            <a:gdLst>
              <a:gd name="connsiteX0" fmla="*/ 0 w 3704514"/>
              <a:gd name="connsiteY0" fmla="*/ 0 h 1955646"/>
              <a:gd name="connsiteX1" fmla="*/ 0 w 3704514"/>
              <a:gd name="connsiteY1" fmla="*/ 431863 h 1955646"/>
              <a:gd name="connsiteX2" fmla="*/ 3704514 w 3704514"/>
              <a:gd name="connsiteY2" fmla="*/ 1955646 h 1955646"/>
              <a:gd name="connsiteX3" fmla="*/ 3704514 w 3704514"/>
              <a:gd name="connsiteY3" fmla="*/ 1523782 h 195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514" h="1955646">
                <a:moveTo>
                  <a:pt x="0" y="0"/>
                </a:moveTo>
                <a:lnTo>
                  <a:pt x="0" y="431863"/>
                </a:lnTo>
                <a:lnTo>
                  <a:pt x="3704514" y="1955646"/>
                </a:lnTo>
                <a:lnTo>
                  <a:pt x="3704514" y="1523782"/>
                </a:lnTo>
                <a:close/>
              </a:path>
            </a:pathLst>
          </a:custGeom>
          <a:solidFill>
            <a:srgbClr val="1737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61" name="任意多边形 60"/>
          <p:cNvSpPr/>
          <p:nvPr/>
        </p:nvSpPr>
        <p:spPr>
          <a:xfrm rot="8100000">
            <a:off x="6661717" y="676587"/>
            <a:ext cx="3176722" cy="1677020"/>
          </a:xfrm>
          <a:custGeom>
            <a:avLst/>
            <a:gdLst>
              <a:gd name="connsiteX0" fmla="*/ 0 w 3704514"/>
              <a:gd name="connsiteY0" fmla="*/ 0 h 1955646"/>
              <a:gd name="connsiteX1" fmla="*/ 0 w 3704514"/>
              <a:gd name="connsiteY1" fmla="*/ 431863 h 1955646"/>
              <a:gd name="connsiteX2" fmla="*/ 3704514 w 3704514"/>
              <a:gd name="connsiteY2" fmla="*/ 1955646 h 1955646"/>
              <a:gd name="connsiteX3" fmla="*/ 3704514 w 3704514"/>
              <a:gd name="connsiteY3" fmla="*/ 1523782 h 195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514" h="1955646">
                <a:moveTo>
                  <a:pt x="0" y="0"/>
                </a:moveTo>
                <a:lnTo>
                  <a:pt x="0" y="431863"/>
                </a:lnTo>
                <a:lnTo>
                  <a:pt x="3704514" y="1955646"/>
                </a:lnTo>
                <a:lnTo>
                  <a:pt x="3704514" y="152378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65" name="任意多边形 64"/>
          <p:cNvSpPr/>
          <p:nvPr/>
        </p:nvSpPr>
        <p:spPr>
          <a:xfrm rot="8100000">
            <a:off x="7192969" y="954243"/>
            <a:ext cx="2510892" cy="1325522"/>
          </a:xfrm>
          <a:custGeom>
            <a:avLst/>
            <a:gdLst>
              <a:gd name="connsiteX0" fmla="*/ 0 w 3704514"/>
              <a:gd name="connsiteY0" fmla="*/ 0 h 1955646"/>
              <a:gd name="connsiteX1" fmla="*/ 0 w 3704514"/>
              <a:gd name="connsiteY1" fmla="*/ 431863 h 1955646"/>
              <a:gd name="connsiteX2" fmla="*/ 3704514 w 3704514"/>
              <a:gd name="connsiteY2" fmla="*/ 1955646 h 1955646"/>
              <a:gd name="connsiteX3" fmla="*/ 3704514 w 3704514"/>
              <a:gd name="connsiteY3" fmla="*/ 1523782 h 195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514" h="1955646">
                <a:moveTo>
                  <a:pt x="0" y="0"/>
                </a:moveTo>
                <a:lnTo>
                  <a:pt x="0" y="431863"/>
                </a:lnTo>
                <a:lnTo>
                  <a:pt x="3704514" y="1955646"/>
                </a:lnTo>
                <a:lnTo>
                  <a:pt x="3704514" y="15237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774996" y="499866"/>
            <a:ext cx="18774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300" dirty="0" smtClean="0">
                <a:solidFill>
                  <a:srgbClr val="17375E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东南大学</a:t>
            </a:r>
            <a:endParaRPr lang="zh-CN" altLang="en-US" sz="3300" dirty="0">
              <a:solidFill>
                <a:srgbClr val="17375E"/>
              </a:solidFill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112" name="直接连接符 111"/>
          <p:cNvCxnSpPr/>
          <p:nvPr/>
        </p:nvCxnSpPr>
        <p:spPr>
          <a:xfrm>
            <a:off x="2800705" y="799948"/>
            <a:ext cx="5685148" cy="0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774996" y="212210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rgbClr val="17375E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谢谢大家</a:t>
            </a:r>
            <a:endParaRPr lang="zh-CN" altLang="en-US" sz="6600" b="1" dirty="0">
              <a:solidFill>
                <a:srgbClr val="17375E"/>
              </a:solidFill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>
            <a:off x="877556" y="4166443"/>
            <a:ext cx="5146771" cy="0"/>
          </a:xfrm>
          <a:prstGeom prst="line">
            <a:avLst/>
          </a:prstGeom>
          <a:ln w="63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939" y="4305592"/>
            <a:ext cx="1572992" cy="157606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95668" y="4739681"/>
            <a:ext cx="158729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汇报人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/</a:t>
            </a:r>
            <a:r>
              <a:rPr lang="zh-CN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吴碧伟</a:t>
            </a:r>
            <a:endParaRPr lang="zh-CN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Century Gothic" panose="020B0502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70906" y="4739681"/>
            <a:ext cx="223490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汇报时间</a:t>
            </a:r>
            <a:r>
              <a:rPr lang="en-US" altLang="zh-CN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/2020.08.28</a:t>
            </a:r>
            <a:endParaRPr lang="zh-CN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3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241111"/>
            <a:ext cx="5125011" cy="778089"/>
            <a:chOff x="0" y="241111"/>
            <a:chExt cx="5125011" cy="778089"/>
          </a:xfrm>
        </p:grpSpPr>
        <p:grpSp>
          <p:nvGrpSpPr>
            <p:cNvPr id="13" name="组合 12"/>
            <p:cNvGrpSpPr/>
            <p:nvPr/>
          </p:nvGrpSpPr>
          <p:grpSpPr>
            <a:xfrm>
              <a:off x="759681" y="241111"/>
              <a:ext cx="4365330" cy="778089"/>
              <a:chOff x="759681" y="241111"/>
              <a:chExt cx="4365330" cy="778089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759681" y="241111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背景介绍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59681" y="742201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Introduction to Background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138" y="180059"/>
            <a:ext cx="1103137" cy="11052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9" y="1198919"/>
            <a:ext cx="5274680" cy="248146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75" y="3541040"/>
            <a:ext cx="2946907" cy="196460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6139411" y="1583580"/>
            <a:ext cx="5143802" cy="1854106"/>
            <a:chOff x="8030482" y="1725490"/>
            <a:chExt cx="3833002" cy="1854106"/>
          </a:xfrm>
        </p:grpSpPr>
        <p:sp>
          <p:nvSpPr>
            <p:cNvPr id="36" name="文本框 35"/>
            <p:cNvSpPr txBox="1"/>
            <p:nvPr/>
          </p:nvSpPr>
          <p:spPr>
            <a:xfrm>
              <a:off x="8030484" y="2046869"/>
              <a:ext cx="3833000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0" indent="-17145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相比传统的燃料汽车有很多优点：环保、节能等等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  <a:p>
              <a:pPr marL="171450" lvl="0" indent="-17145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一种解决</a:t>
              </a:r>
              <a:r>
                <a:rPr lang="zh-CN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全球范围内日益严重的能源危机和环境污染的</a:t>
              </a:r>
              <a:r>
                <a:rPr lang="zh-CN" altLang="en-US" sz="12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有</a:t>
              </a:r>
              <a:r>
                <a:rPr lang="zh-CN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前景</a:t>
              </a:r>
              <a:r>
                <a:rPr lang="zh-CN" altLang="en-US" sz="12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的交通方案，已经吸引了很多国家和地区的广泛关注</a:t>
              </a:r>
              <a:endPara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  <a:p>
              <a:pPr marL="171450" lvl="0" indent="-17145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不足之处是电池</a:t>
              </a:r>
              <a:r>
                <a:rPr lang="zh-CN" alt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容量有限且充电时间</a:t>
              </a:r>
              <a:r>
                <a:rPr lang="zh-CN" altLang="en-US" sz="12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长</a:t>
              </a:r>
              <a:endPara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  <a:p>
              <a:pPr marL="171450" lvl="0" indent="-17145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如何才能使电动汽车的充电变得方便呢？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（</a:t>
              </a:r>
              <a:r>
                <a:rPr lang="en-US" altLang="zh-CN" sz="12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Specialized EV charging stations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）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030482" y="1725490"/>
              <a:ext cx="2654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/>
                <a:t>Electric </a:t>
              </a:r>
              <a:r>
                <a:rPr lang="en-US" altLang="zh-CN" sz="1600" b="1" dirty="0" smtClean="0"/>
                <a:t>Vehicles</a:t>
              </a:r>
              <a:r>
                <a:rPr lang="zh-CN" altLang="en-US" sz="1600" b="1" dirty="0" smtClean="0"/>
                <a:t>（</a:t>
              </a:r>
              <a:r>
                <a:rPr lang="zh-CN" altLang="en-US" sz="1600" b="1" dirty="0" smtClean="0"/>
                <a:t>电动汽车，</a:t>
              </a:r>
              <a:r>
                <a:rPr lang="en-US" altLang="zh-CN" sz="1600" b="1" dirty="0" smtClean="0"/>
                <a:t>EV</a:t>
              </a:r>
              <a:r>
                <a:rPr lang="zh-CN" altLang="en-US" sz="1600" b="1" dirty="0" smtClean="0"/>
                <a:t>）</a:t>
              </a:r>
              <a:endParaRPr lang="zh-CN" altLang="en-US" sz="1600" b="1" dirty="0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45" y="3734227"/>
            <a:ext cx="2630382" cy="1578229"/>
          </a:xfrm>
          <a:prstGeom prst="rect">
            <a:avLst/>
          </a:prstGeom>
        </p:spPr>
      </p:pic>
      <p:cxnSp>
        <p:nvCxnSpPr>
          <p:cNvPr id="39" name="直接箭头连接符 38"/>
          <p:cNvCxnSpPr>
            <a:stCxn id="33" idx="1"/>
            <a:endCxn id="17" idx="3"/>
          </p:cNvCxnSpPr>
          <p:nvPr/>
        </p:nvCxnSpPr>
        <p:spPr>
          <a:xfrm flipH="1">
            <a:off x="4444982" y="4523342"/>
            <a:ext cx="3702563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2187712" y="5505645"/>
            <a:ext cx="179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charging </a:t>
            </a:r>
            <a:r>
              <a:rPr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stations</a:t>
            </a: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分布在城市各个区域</a:t>
            </a:r>
            <a:endParaRPr lang="zh-CN" altLang="en-US" sz="1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8543861" y="5505645"/>
            <a:ext cx="212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Electric </a:t>
            </a:r>
            <a:r>
              <a:rPr lang="en-US" altLang="zh-CN" sz="1400" dirty="0" smtClean="0"/>
              <a:t>Vehicles</a:t>
            </a:r>
            <a:r>
              <a:rPr lang="zh-CN" altLang="en-US" sz="1400" dirty="0" smtClean="0"/>
              <a:t>前往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charging </a:t>
            </a:r>
            <a:r>
              <a:rPr lang="en-US" altLang="zh-CN" sz="1400" dirty="0" smtClean="0"/>
              <a:t>station</a:t>
            </a:r>
            <a:r>
              <a:rPr lang="zh-CN" altLang="en-US" sz="1400" dirty="0" smtClean="0"/>
              <a:t>充电</a:t>
            </a:r>
            <a:endParaRPr lang="zh-CN" altLang="en-US" sz="1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5184637" y="4755807"/>
            <a:ext cx="2383482" cy="123110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在哪些区域有充电站</a:t>
            </a:r>
            <a:endParaRPr lang="en-US" altLang="zh-C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距离车最近的充电站在哪里，或者最顺路的是哪里</a:t>
            </a:r>
            <a:endParaRPr lang="en-US" altLang="zh-C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充电站如何收费，哪里比较便宜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哪里比较贵</a:t>
            </a:r>
            <a:endParaRPr lang="en-US" altLang="zh-C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……</a:t>
            </a:r>
            <a:endParaRPr lang="zh-CN" altLang="en-US" sz="1400" dirty="0"/>
          </a:p>
        </p:txBody>
      </p:sp>
      <p:sp>
        <p:nvSpPr>
          <p:cNvPr id="3" name="文本框 2"/>
          <p:cNvSpPr txBox="1"/>
          <p:nvPr/>
        </p:nvSpPr>
        <p:spPr>
          <a:xfrm>
            <a:off x="5690577" y="4023948"/>
            <a:ext cx="1371601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Social Cost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434330" y="4221378"/>
            <a:ext cx="2554240" cy="16541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400" kern="0">
              <a:solidFill>
                <a:prstClr val="white"/>
              </a:solidFill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33890" y="4221378"/>
            <a:ext cx="2554240" cy="16541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400" kern="0">
              <a:solidFill>
                <a:prstClr val="white"/>
              </a:solidFill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214400" y="4221378"/>
            <a:ext cx="2554240" cy="16541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400" kern="0">
              <a:solidFill>
                <a:prstClr val="white"/>
              </a:solidFill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282825" y="3560221"/>
            <a:ext cx="939800" cy="939800"/>
          </a:xfrm>
          <a:prstGeom prst="ellipse">
            <a:avLst/>
          </a:prstGeom>
          <a:solidFill>
            <a:srgbClr val="FFC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693042" y="3490297"/>
            <a:ext cx="939800" cy="939800"/>
          </a:xfrm>
          <a:prstGeom prst="ellipse">
            <a:avLst/>
          </a:prstGeom>
          <a:solidFill>
            <a:srgbClr val="17375E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021620" y="3490297"/>
            <a:ext cx="939800" cy="939800"/>
          </a:xfrm>
          <a:prstGeom prst="ellipse">
            <a:avLst/>
          </a:prstGeom>
          <a:solidFill>
            <a:srgbClr val="FFC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829418" y="2428390"/>
            <a:ext cx="2407784" cy="1100725"/>
          </a:xfrm>
          <a:prstGeom prst="straightConnector1">
            <a:avLst/>
          </a:prstGeom>
          <a:noFill/>
          <a:ln cap="rnd"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prstDash val="dash"/>
            <a:round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693042" y="2792672"/>
            <a:ext cx="3435853" cy="743737"/>
          </a:xfrm>
          <a:prstGeom prst="straightConnector1">
            <a:avLst/>
          </a:prstGeom>
          <a:noFill/>
          <a:ln cap="rnd"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prstDash val="dash"/>
            <a:round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125011" y="2857614"/>
            <a:ext cx="899114" cy="601577"/>
          </a:xfrm>
          <a:prstGeom prst="straightConnector1">
            <a:avLst/>
          </a:prstGeom>
          <a:noFill/>
          <a:ln cap="rnd"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prstDash val="dash"/>
            <a:round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6" name="组合 25"/>
          <p:cNvGrpSpPr/>
          <p:nvPr/>
        </p:nvGrpSpPr>
        <p:grpSpPr>
          <a:xfrm>
            <a:off x="1517651" y="4689454"/>
            <a:ext cx="2387602" cy="1013876"/>
            <a:chOff x="7817775" y="1725490"/>
            <a:chExt cx="1779167" cy="1013876"/>
          </a:xfrm>
        </p:grpSpPr>
        <p:sp>
          <p:nvSpPr>
            <p:cNvPr id="27" name="文本框 26"/>
            <p:cNvSpPr txBox="1"/>
            <p:nvPr/>
          </p:nvSpPr>
          <p:spPr>
            <a:xfrm>
              <a:off x="7817775" y="2046869"/>
              <a:ext cx="177916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通过提出各种方案对充电站在城市各个区域的分布进行研究，使得充电站的分布能够方便电动车辆进行充电</a:t>
              </a:r>
              <a:endParaRPr kumimoji="0" lang="zh-CN" altLang="en-US" sz="10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021244" y="1725490"/>
              <a:ext cx="1403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规划充电站的位置</a:t>
              </a: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>
                        <a:lumMod val="95000"/>
                        <a:lumOff val="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17209" y="4689454"/>
            <a:ext cx="2387602" cy="1013876"/>
            <a:chOff x="7817775" y="1725490"/>
            <a:chExt cx="1779167" cy="1013876"/>
          </a:xfrm>
        </p:grpSpPr>
        <p:sp>
          <p:nvSpPr>
            <p:cNvPr id="30" name="文本框 29"/>
            <p:cNvSpPr txBox="1"/>
            <p:nvPr/>
          </p:nvSpPr>
          <p:spPr>
            <a:xfrm>
              <a:off x="7817775" y="2046869"/>
              <a:ext cx="177916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规划充电站的位置不能很好地适应城市的发展（新建医院，学校，开发区等等），方案不具有可拓展性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081795" y="1725490"/>
              <a:ext cx="12511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rPr>
                <a:t>不足之处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>
                        <a:lumMod val="95000"/>
                        <a:lumOff val="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97719" y="4689454"/>
            <a:ext cx="2387602" cy="1013876"/>
            <a:chOff x="7817775" y="1725490"/>
            <a:chExt cx="1779167" cy="1013876"/>
          </a:xfrm>
        </p:grpSpPr>
        <p:sp>
          <p:nvSpPr>
            <p:cNvPr id="33" name="文本框 32"/>
            <p:cNvSpPr txBox="1"/>
            <p:nvPr/>
          </p:nvSpPr>
          <p:spPr>
            <a:xfrm>
              <a:off x="7817775" y="2046869"/>
              <a:ext cx="177916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400">
                <a:lnSpc>
                  <a:spcPct val="130000"/>
                </a:lnSpc>
                <a:defRPr/>
              </a:pPr>
              <a:r>
                <a:rPr lang="zh-CN" altLang="en-US" sz="10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对不同的充电站设置不同的收费，利用</a:t>
              </a:r>
              <a:r>
                <a:rPr lang="zh-CN" altLang="en-US" sz="10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充电价格重新调整电动汽车用户的充电</a:t>
              </a:r>
              <a:r>
                <a:rPr lang="zh-CN" altLang="en-US" sz="10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行为，以提高</a:t>
              </a:r>
              <a:r>
                <a:rPr lang="zh-CN" altLang="en-US" sz="10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充电网络的效率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081795" y="1725490"/>
              <a:ext cx="12511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000000">
                          <a:lumMod val="95000"/>
                          <a:lumOff val="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rPr>
                <a:t>本文方案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>
                        <a:lumMod val="95000"/>
                        <a:lumOff val="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0" y="257437"/>
            <a:ext cx="5125011" cy="752267"/>
            <a:chOff x="0" y="257437"/>
            <a:chExt cx="5125011" cy="752267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681" y="257437"/>
              <a:ext cx="4365330" cy="752267"/>
              <a:chOff x="759681" y="257437"/>
              <a:chExt cx="4365330" cy="75226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59681" y="257437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研究现状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Current Work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82" y="1207813"/>
            <a:ext cx="3572041" cy="1680464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095345" y="4931923"/>
            <a:ext cx="642025" cy="359924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箭头 50"/>
          <p:cNvSpPr/>
          <p:nvPr/>
        </p:nvSpPr>
        <p:spPr>
          <a:xfrm>
            <a:off x="7478539" y="4978661"/>
            <a:ext cx="642025" cy="359924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406" y="1176303"/>
            <a:ext cx="2884978" cy="1790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9" grpId="0" animBg="1"/>
      <p:bldP spid="10" grpId="0" animBg="1"/>
      <p:bldP spid="11" grpId="0" animBg="1"/>
      <p:bldP spid="7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257437"/>
            <a:ext cx="5125011" cy="752267"/>
            <a:chOff x="0" y="257437"/>
            <a:chExt cx="5125011" cy="752267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681" y="257437"/>
              <a:ext cx="4365330" cy="752267"/>
              <a:chOff x="759681" y="257437"/>
              <a:chExt cx="4365330" cy="75226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59681" y="257437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本文工作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kumimoji="0" lang="en-US" altLang="zh-CN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Contribution of This Paper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49" name="圆角矩形 48"/>
          <p:cNvSpPr/>
          <p:nvPr/>
        </p:nvSpPr>
        <p:spPr>
          <a:xfrm>
            <a:off x="5300041" y="1319602"/>
            <a:ext cx="3639679" cy="753992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/>
              <a:t>EV </a:t>
            </a:r>
            <a:r>
              <a:rPr lang="zh-CN" altLang="en-US" sz="1400" dirty="0" smtClean="0"/>
              <a:t>用户会选择最佳的</a:t>
            </a:r>
            <a:r>
              <a:rPr lang="zh-CN" altLang="en-US" sz="1400" dirty="0"/>
              <a:t>充电策略</a:t>
            </a:r>
            <a:r>
              <a:rPr lang="zh-CN" altLang="en-US" sz="1400" dirty="0" smtClean="0"/>
              <a:t>（去哪里充电，怎么去）</a:t>
            </a:r>
            <a:r>
              <a:rPr lang="zh-CN" altLang="en-US" sz="1400" dirty="0"/>
              <a:t>以最大程度地</a:t>
            </a:r>
            <a:r>
              <a:rPr lang="zh-CN" altLang="en-US" sz="1400" dirty="0" smtClean="0"/>
              <a:t>降低成本</a:t>
            </a:r>
            <a:endParaRPr lang="zh-CN" altLang="en-US" sz="1400" dirty="0"/>
          </a:p>
        </p:txBody>
      </p:sp>
      <p:sp>
        <p:nvSpPr>
          <p:cNvPr id="50" name="圆角矩形 49"/>
          <p:cNvSpPr/>
          <p:nvPr/>
        </p:nvSpPr>
        <p:spPr>
          <a:xfrm>
            <a:off x="3210128" y="3196316"/>
            <a:ext cx="1147864" cy="792023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模型关键特征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5300041" y="2598107"/>
            <a:ext cx="3639679" cy="753992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/>
              <a:t>EV</a:t>
            </a:r>
            <a:r>
              <a:rPr lang="zh-CN" altLang="en-US" sz="1400" dirty="0"/>
              <a:t>用户的</a:t>
            </a:r>
            <a:r>
              <a:rPr lang="zh-CN" altLang="en-US" sz="1400" dirty="0" smtClean="0"/>
              <a:t>交通出行模式在空间上具有很复杂的差异性</a:t>
            </a:r>
            <a:endParaRPr lang="zh-CN" altLang="en-US" sz="1400" dirty="0"/>
          </a:p>
        </p:txBody>
      </p:sp>
      <p:sp>
        <p:nvSpPr>
          <p:cNvPr id="52" name="圆角矩形 51"/>
          <p:cNvSpPr/>
          <p:nvPr/>
        </p:nvSpPr>
        <p:spPr>
          <a:xfrm>
            <a:off x="5300041" y="3918678"/>
            <a:ext cx="3639679" cy="753992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/>
              <a:t>EV</a:t>
            </a:r>
            <a:r>
              <a:rPr lang="zh-CN" altLang="en-US" sz="1400" dirty="0" smtClean="0"/>
              <a:t>和其他非</a:t>
            </a:r>
            <a:r>
              <a:rPr lang="en-US" altLang="zh-CN" sz="1400" dirty="0" smtClean="0"/>
              <a:t>EV</a:t>
            </a:r>
            <a:r>
              <a:rPr lang="zh-CN" altLang="en-US" sz="1400" dirty="0" smtClean="0"/>
              <a:t>类型的车辆对道路网络造成的交通</a:t>
            </a:r>
            <a:r>
              <a:rPr lang="zh-CN" altLang="en-US" sz="1400" dirty="0"/>
              <a:t>拥堵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5300041" y="5193388"/>
            <a:ext cx="3639679" cy="753992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/>
              <a:t>预算约束，确保有足够的收入来支持</a:t>
            </a:r>
            <a:r>
              <a:rPr lang="zh-CN" altLang="en-US" sz="1400" dirty="0" smtClean="0"/>
              <a:t>充电站的</a:t>
            </a:r>
            <a:r>
              <a:rPr lang="zh-CN" altLang="en-US" sz="1400" dirty="0"/>
              <a:t>可持续</a:t>
            </a:r>
            <a:r>
              <a:rPr lang="zh-CN" altLang="en-US" sz="1400" dirty="0" smtClean="0"/>
              <a:t>运营</a:t>
            </a:r>
            <a:endParaRPr lang="zh-CN" altLang="en-US" sz="1400" dirty="0"/>
          </a:p>
        </p:txBody>
      </p:sp>
      <p:cxnSp>
        <p:nvCxnSpPr>
          <p:cNvPr id="15" name="直接箭头连接符 14"/>
          <p:cNvCxnSpPr>
            <a:stCxn id="50" idx="3"/>
            <a:endCxn id="49" idx="1"/>
          </p:cNvCxnSpPr>
          <p:nvPr/>
        </p:nvCxnSpPr>
        <p:spPr>
          <a:xfrm flipV="1">
            <a:off x="4357992" y="1696598"/>
            <a:ext cx="942049" cy="1895730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50" idx="3"/>
            <a:endCxn id="51" idx="1"/>
          </p:cNvCxnSpPr>
          <p:nvPr/>
        </p:nvCxnSpPr>
        <p:spPr>
          <a:xfrm flipV="1">
            <a:off x="4357992" y="2975103"/>
            <a:ext cx="942049" cy="617225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0" idx="3"/>
            <a:endCxn id="52" idx="1"/>
          </p:cNvCxnSpPr>
          <p:nvPr/>
        </p:nvCxnSpPr>
        <p:spPr>
          <a:xfrm>
            <a:off x="4357992" y="3592328"/>
            <a:ext cx="942049" cy="703346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0" idx="3"/>
            <a:endCxn id="53" idx="1"/>
          </p:cNvCxnSpPr>
          <p:nvPr/>
        </p:nvCxnSpPr>
        <p:spPr>
          <a:xfrm>
            <a:off x="4357992" y="3592328"/>
            <a:ext cx="942049" cy="1978056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10105438" y="3196317"/>
            <a:ext cx="1293779" cy="866805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混合整数非凸优化问题</a:t>
            </a:r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flipH="1">
            <a:off x="9201475" y="1627511"/>
            <a:ext cx="670500" cy="3942874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1737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1222980" y="3115038"/>
            <a:ext cx="1157658" cy="1029362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电动汽车充电站的定价问题</a:t>
            </a:r>
          </a:p>
        </p:txBody>
      </p:sp>
      <p:sp>
        <p:nvSpPr>
          <p:cNvPr id="81" name="右箭头 80"/>
          <p:cNvSpPr/>
          <p:nvPr/>
        </p:nvSpPr>
        <p:spPr>
          <a:xfrm>
            <a:off x="2592867" y="3492880"/>
            <a:ext cx="486383" cy="273677"/>
          </a:xfrm>
          <a:prstGeom prst="rightArrow">
            <a:avLst/>
          </a:prstGeom>
          <a:solidFill>
            <a:srgbClr val="173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1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0" y="4670948"/>
            <a:ext cx="5099112" cy="913263"/>
          </a:xfrm>
          <a:custGeom>
            <a:avLst/>
            <a:gdLst>
              <a:gd name="connsiteX0" fmla="*/ 0 w 5099112"/>
              <a:gd name="connsiteY0" fmla="*/ 0 h 913263"/>
              <a:gd name="connsiteX1" fmla="*/ 5099112 w 5099112"/>
              <a:gd name="connsiteY1" fmla="*/ 0 h 913263"/>
              <a:gd name="connsiteX2" fmla="*/ 4498020 w 5099112"/>
              <a:gd name="connsiteY2" fmla="*/ 913263 h 913263"/>
              <a:gd name="connsiteX3" fmla="*/ 0 w 5099112"/>
              <a:gd name="connsiteY3" fmla="*/ 913263 h 91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112" h="913263">
                <a:moveTo>
                  <a:pt x="0" y="0"/>
                </a:moveTo>
                <a:lnTo>
                  <a:pt x="5099112" y="0"/>
                </a:lnTo>
                <a:lnTo>
                  <a:pt x="4498020" y="913263"/>
                </a:lnTo>
                <a:lnTo>
                  <a:pt x="0" y="913263"/>
                </a:lnTo>
                <a:close/>
              </a:path>
            </a:pathLst>
          </a:custGeom>
          <a:solidFill>
            <a:srgbClr val="1737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 flipV="1">
            <a:off x="4434659" y="1493294"/>
            <a:ext cx="7757341" cy="1453487"/>
          </a:xfrm>
          <a:custGeom>
            <a:avLst/>
            <a:gdLst>
              <a:gd name="connsiteX0" fmla="*/ 6800683 w 7757341"/>
              <a:gd name="connsiteY0" fmla="*/ 1453487 h 1453487"/>
              <a:gd name="connsiteX1" fmla="*/ 0 w 7757341"/>
              <a:gd name="connsiteY1" fmla="*/ 1453487 h 1453487"/>
              <a:gd name="connsiteX2" fmla="*/ 0 w 7757341"/>
              <a:gd name="connsiteY2" fmla="*/ 0 h 1453487"/>
              <a:gd name="connsiteX3" fmla="*/ 7757341 w 7757341"/>
              <a:gd name="connsiteY3" fmla="*/ 0 h 145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341" h="1453487">
                <a:moveTo>
                  <a:pt x="6800683" y="1453487"/>
                </a:moveTo>
                <a:lnTo>
                  <a:pt x="0" y="1453487"/>
                </a:lnTo>
                <a:lnTo>
                  <a:pt x="0" y="0"/>
                </a:lnTo>
                <a:lnTo>
                  <a:pt x="7757341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0" y="1997124"/>
            <a:ext cx="7757341" cy="2906973"/>
          </a:xfrm>
          <a:custGeom>
            <a:avLst/>
            <a:gdLst>
              <a:gd name="connsiteX0" fmla="*/ 0 w 7757341"/>
              <a:gd name="connsiteY0" fmla="*/ 0 h 2906973"/>
              <a:gd name="connsiteX1" fmla="*/ 7757341 w 7757341"/>
              <a:gd name="connsiteY1" fmla="*/ 0 h 2906973"/>
              <a:gd name="connsiteX2" fmla="*/ 5844026 w 7757341"/>
              <a:gd name="connsiteY2" fmla="*/ 2906973 h 2906973"/>
              <a:gd name="connsiteX3" fmla="*/ 0 w 7757341"/>
              <a:gd name="connsiteY3" fmla="*/ 2906973 h 290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341" h="2906973">
                <a:moveTo>
                  <a:pt x="0" y="0"/>
                </a:moveTo>
                <a:lnTo>
                  <a:pt x="7757341" y="0"/>
                </a:lnTo>
                <a:lnTo>
                  <a:pt x="5844026" y="2906973"/>
                </a:lnTo>
                <a:lnTo>
                  <a:pt x="0" y="290697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135805" y="1750678"/>
            <a:ext cx="2512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Part. 2</a:t>
            </a:r>
            <a:endParaRPr lang="zh-CN" altLang="en-US" sz="60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7550" y="2727335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模型设计</a:t>
            </a:r>
          </a:p>
        </p:txBody>
      </p:sp>
      <p:sp>
        <p:nvSpPr>
          <p:cNvPr id="6" name="矩形 5"/>
          <p:cNvSpPr/>
          <p:nvPr/>
        </p:nvSpPr>
        <p:spPr>
          <a:xfrm>
            <a:off x="12010030" y="6155140"/>
            <a:ext cx="181970" cy="54591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8313329" y="3980767"/>
            <a:ext cx="2737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城市区域划分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影响</a:t>
            </a:r>
            <a:r>
              <a:rPr lang="en-US" altLang="zh-CN" dirty="0" smtClean="0">
                <a:latin typeface="+mn-ea"/>
              </a:rPr>
              <a:t>EV</a:t>
            </a:r>
            <a:r>
              <a:rPr lang="zh-CN" altLang="en-US" dirty="0" smtClean="0">
                <a:latin typeface="+mn-ea"/>
              </a:rPr>
              <a:t>决策的因素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EV</a:t>
            </a:r>
            <a:r>
              <a:rPr lang="zh-CN" altLang="en-US" dirty="0" smtClean="0">
                <a:latin typeface="+mn-ea"/>
              </a:rPr>
              <a:t>充电策略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问题形式化表示</a:t>
            </a:r>
            <a:endParaRPr lang="en-US" altLang="zh-CN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257437"/>
            <a:ext cx="5125011" cy="752267"/>
            <a:chOff x="0" y="257437"/>
            <a:chExt cx="5125011" cy="752267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681" y="257437"/>
              <a:ext cx="4365330" cy="752267"/>
              <a:chOff x="759681" y="257437"/>
              <a:chExt cx="4365330" cy="75226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59681" y="257437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城市区域划分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Residential Distribution 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of 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City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b="11329"/>
          <a:stretch/>
        </p:blipFill>
        <p:spPr>
          <a:xfrm>
            <a:off x="1137722" y="1197635"/>
            <a:ext cx="3609248" cy="2086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94004" y="1196078"/>
            <a:ext cx="175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道路网络：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078" y="1671199"/>
            <a:ext cx="1413090" cy="38411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03804" y="2163095"/>
            <a:ext cx="5038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有</a:t>
            </a:r>
            <a:r>
              <a:rPr lang="en-US" altLang="zh-CN" sz="1400" i="1" dirty="0" smtClean="0"/>
              <a:t>Z</a:t>
            </a:r>
            <a:r>
              <a:rPr lang="zh-CN" altLang="en-US" sz="1400" dirty="0" smtClean="0"/>
              <a:t>个区域，每两个区域之间有一条</a:t>
            </a:r>
            <a:r>
              <a:rPr lang="zh-CN" altLang="en-US" sz="1400" dirty="0"/>
              <a:t>边相连（代表它们之间的平均</a:t>
            </a:r>
            <a:r>
              <a:rPr lang="zh-CN" altLang="en-US" sz="1400" dirty="0" smtClean="0"/>
              <a:t>连通性），一共有</a:t>
            </a:r>
            <a:r>
              <a:rPr lang="en-US" altLang="zh-CN" sz="1400" i="1" dirty="0" smtClean="0"/>
              <a:t>E</a:t>
            </a:r>
            <a:r>
              <a:rPr lang="zh-CN" altLang="en-US" sz="1400" dirty="0" smtClean="0"/>
              <a:t>条边。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5494004" y="2823029"/>
            <a:ext cx="18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Cambria Math" panose="02040503050406030204" pitchFamily="18" charset="0"/>
              </a:rPr>
              <a:t>相关概念：</a:t>
            </a:r>
            <a:endParaRPr lang="en-US" altLang="zh-CN" dirty="0" smtClean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003804" y="3284000"/>
                <a:ext cx="5302414" cy="2927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/>
                  <a:t> ：第</a:t>
                </a:r>
                <a:r>
                  <a:rPr lang="en-US" altLang="zh-CN" sz="1400" dirty="0" err="1"/>
                  <a:t>i</a:t>
                </a:r>
                <a:r>
                  <a:rPr lang="zh-CN" altLang="en-US" sz="1400" dirty="0"/>
                  <a:t>个区域拥有的</a:t>
                </a:r>
                <a:r>
                  <a:rPr lang="en-US" altLang="zh-CN" sz="1400" dirty="0"/>
                  <a:t>EV</a:t>
                </a:r>
                <a:r>
                  <a:rPr lang="zh-CN" altLang="en-US" sz="1400" dirty="0" smtClean="0"/>
                  <a:t>数量（有充电需求）</a:t>
                </a:r>
                <a:endParaRPr lang="en-US" altLang="zh-CN" sz="14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 ：</a:t>
                </a:r>
                <a:r>
                  <a:rPr lang="zh-CN" altLang="en-US" sz="1400" dirty="0"/>
                  <a:t>第</a:t>
                </a:r>
                <a:r>
                  <a:rPr lang="en-US" altLang="zh-CN" sz="1400" dirty="0"/>
                  <a:t>i</a:t>
                </a:r>
                <a:r>
                  <a:rPr lang="zh-CN" altLang="en-US" sz="1400" dirty="0"/>
                  <a:t>个</a:t>
                </a:r>
                <a:r>
                  <a:rPr lang="zh-CN" altLang="en-US" sz="1400" dirty="0" smtClean="0"/>
                  <a:t>区域所有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个</a:t>
                </a:r>
                <a:r>
                  <a:rPr lang="en-US" altLang="zh-CN" sz="1400" dirty="0" smtClean="0"/>
                  <a:t>EV</a:t>
                </a:r>
                <a:r>
                  <a:rPr lang="zh-CN" altLang="en-US" sz="1400" dirty="0" smtClean="0"/>
                  <a:t>根据日常行驶模式分成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个组，每</a:t>
                </a:r>
                <a:endParaRPr lang="en-US" altLang="zh-CN" sz="1400" dirty="0" smtClean="0"/>
              </a:p>
              <a:p>
                <a:r>
                  <a:rPr lang="en-US" altLang="zh-CN" sz="1400" dirty="0"/>
                  <a:t> </a:t>
                </a:r>
                <a:r>
                  <a:rPr lang="en-US" altLang="zh-CN" sz="1400" dirty="0" smtClean="0"/>
                  <a:t>             </a:t>
                </a:r>
                <a:r>
                  <a:rPr lang="zh-CN" altLang="en-US" sz="1400" dirty="0" smtClean="0"/>
                  <a:t>个组的所有</a:t>
                </a:r>
                <a:r>
                  <a:rPr lang="en-US" altLang="zh-CN" sz="1400" dirty="0" smtClean="0"/>
                  <a:t>EV</a:t>
                </a:r>
                <a:r>
                  <a:rPr lang="zh-CN" altLang="en-US" sz="1400" dirty="0" smtClean="0"/>
                  <a:t>有相同的日常行驶模式</a:t>
                </a:r>
                <a:endParaRPr lang="en-US" altLang="zh-CN" sz="14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1400" dirty="0"/>
                  <a:t> </a:t>
                </a:r>
                <a:r>
                  <a:rPr lang="zh-CN" altLang="en-US" sz="1400" dirty="0" smtClean="0"/>
                  <a:t>：第</a:t>
                </a:r>
                <a:r>
                  <a:rPr lang="en-US" altLang="zh-CN" sz="1400" dirty="0" err="1" smtClean="0"/>
                  <a:t>i</a:t>
                </a:r>
                <a:r>
                  <a:rPr lang="zh-CN" altLang="en-US" sz="1400" dirty="0" smtClean="0"/>
                  <a:t>区域，第</a:t>
                </a:r>
                <a:r>
                  <a:rPr lang="en-US" altLang="zh-CN" sz="1400" dirty="0" smtClean="0"/>
                  <a:t>j</a:t>
                </a:r>
                <a:r>
                  <a:rPr lang="zh-CN" altLang="en-US" sz="1400" dirty="0" smtClean="0"/>
                  <a:t>组的</a:t>
                </a:r>
                <a:r>
                  <a:rPr lang="en-US" altLang="zh-CN" sz="1400" dirty="0" smtClean="0"/>
                  <a:t>EV</a:t>
                </a:r>
                <a:r>
                  <a:rPr lang="zh-CN" altLang="en-US" sz="1400" dirty="0" smtClean="0"/>
                  <a:t>数量</a:t>
                </a:r>
                <a:endParaRPr lang="en-US" altLang="zh-CN" sz="14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1400" i="1" dirty="0" smtClean="0"/>
                  <a:t> </a:t>
                </a:r>
                <a:r>
                  <a:rPr lang="zh-CN" altLang="en-US" sz="1400" dirty="0" smtClean="0"/>
                  <a:t>：</a:t>
                </a:r>
                <a:r>
                  <a:rPr lang="zh-CN" altLang="en-US" sz="1400" dirty="0"/>
                  <a:t>第</a:t>
                </a:r>
                <a:r>
                  <a:rPr lang="en-US" altLang="zh-CN" sz="1400" dirty="0"/>
                  <a:t>i</a:t>
                </a:r>
                <a:r>
                  <a:rPr lang="zh-CN" altLang="en-US" sz="1400" dirty="0"/>
                  <a:t>区域，第</a:t>
                </a:r>
                <a:r>
                  <a:rPr lang="en-US" altLang="zh-CN" sz="1400" dirty="0"/>
                  <a:t>j</a:t>
                </a:r>
                <a:r>
                  <a:rPr lang="zh-CN" altLang="en-US" sz="1400" dirty="0"/>
                  <a:t>组</a:t>
                </a:r>
                <a:r>
                  <a:rPr lang="zh-CN" altLang="en-US" sz="1400" dirty="0" smtClean="0"/>
                  <a:t>的</a:t>
                </a:r>
                <a:r>
                  <a:rPr lang="zh-CN" altLang="en-US" sz="1400" dirty="0"/>
                  <a:t>日常行驶模式</a:t>
                </a:r>
                <a:endParaRPr lang="en-US" altLang="zh-CN" sz="14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14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14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/>
                  <a:t>所有区域，所有组的</a:t>
                </a:r>
                <a:r>
                  <a:rPr lang="en-US" altLang="zh-CN" sz="1400" dirty="0" smtClean="0"/>
                  <a:t>EV</a:t>
                </a:r>
                <a:r>
                  <a:rPr lang="zh-CN" altLang="en-US" sz="1400" dirty="0" smtClean="0"/>
                  <a:t>日常行驶模式（一组区域的集合）：</a:t>
                </a:r>
                <a:endParaRPr lang="en-US" altLang="zh-CN" sz="14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14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14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dirty="0" smtClean="0"/>
                  <a:t> ：第</a:t>
                </a:r>
                <a:r>
                  <a:rPr lang="en-US" altLang="zh-CN" sz="1400" dirty="0" err="1" smtClean="0"/>
                  <a:t>i</a:t>
                </a:r>
                <a:r>
                  <a:rPr lang="zh-CN" altLang="en-US" sz="1400" dirty="0" smtClean="0"/>
                  <a:t>区域的充电桩数量</a:t>
                </a:r>
                <a:endParaRPr lang="en-US" altLang="zh-CN" sz="14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i="1" dirty="0" smtClean="0"/>
                  <a:t> </a:t>
                </a:r>
                <a:r>
                  <a:rPr lang="zh-CN" altLang="en-US" sz="1400" dirty="0" smtClean="0"/>
                  <a:t>：第</a:t>
                </a:r>
                <a:r>
                  <a:rPr lang="en-US" altLang="zh-CN" sz="1400" dirty="0" err="1" smtClean="0"/>
                  <a:t>i</a:t>
                </a:r>
                <a:r>
                  <a:rPr lang="zh-CN" altLang="en-US" sz="1400" dirty="0" smtClean="0"/>
                  <a:t>区域的充电费率（</a:t>
                </a:r>
                <a:r>
                  <a:rPr lang="zh-CN" altLang="en-US" sz="1400" dirty="0" smtClean="0">
                    <a:solidFill>
                      <a:schemeClr val="accent1"/>
                    </a:solidFill>
                  </a:rPr>
                  <a:t>充电站需要优化的策略</a:t>
                </a:r>
                <a:r>
                  <a:rPr lang="zh-CN" altLang="en-US" sz="1400" dirty="0" smtClean="0"/>
                  <a:t>）</a:t>
                </a:r>
                <a:endParaRPr lang="en-US" altLang="zh-CN" sz="14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m:rPr>
                        <m:sty m:val="p"/>
                      </m:rPr>
                      <a:rPr lang="en-US" altLang="zh-CN" sz="1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1400" dirty="0" smtClean="0"/>
                  <a:t>，</a:t>
                </a:r>
                <a:r>
                  <a:rPr lang="en-US" altLang="zh-CN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1400" dirty="0" smtClean="0"/>
                  <a:t>是所有可行的充电费率集合（</a:t>
                </a:r>
                <a:r>
                  <a:rPr lang="zh-CN" altLang="en-US" sz="1400" dirty="0" smtClean="0">
                    <a:solidFill>
                      <a:schemeClr val="accent1"/>
                    </a:solidFill>
                  </a:rPr>
                  <a:t>充电站的策略集</a:t>
                </a:r>
                <a:r>
                  <a:rPr lang="zh-CN" altLang="en-US" sz="1400" dirty="0" smtClean="0"/>
                  <a:t>）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804" y="3284000"/>
                <a:ext cx="5302414" cy="2927725"/>
              </a:xfrm>
              <a:prstGeom prst="rect">
                <a:avLst/>
              </a:prstGeom>
              <a:blipFill>
                <a:blip r:embed="rId6"/>
                <a:stretch>
                  <a:fillRect l="-230" t="-417" b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340" y="4449980"/>
            <a:ext cx="2385855" cy="3380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075" y="5134507"/>
            <a:ext cx="1938383" cy="344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815005"/>
                  </p:ext>
                </p:extLst>
              </p:nvPr>
            </p:nvGraphicFramePr>
            <p:xfrm>
              <a:off x="1453106" y="3412386"/>
              <a:ext cx="2978480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310">
                      <a:extLst>
                        <a:ext uri="{9D8B030D-6E8A-4147-A177-3AD203B41FA5}">
                          <a16:colId xmlns:a16="http://schemas.microsoft.com/office/drawing/2014/main" val="2311660353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1356744918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3435101564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2659398359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4165080466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3904391826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78867241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1097381685"/>
                        </a:ext>
                      </a:extLst>
                    </a:gridCol>
                  </a:tblGrid>
                  <a:tr h="3536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2089345"/>
                      </a:ext>
                    </a:extLst>
                  </a:tr>
                  <a:tr h="3536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3580785"/>
                      </a:ext>
                    </a:extLst>
                  </a:tr>
                  <a:tr h="3536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7237134"/>
                      </a:ext>
                    </a:extLst>
                  </a:tr>
                  <a:tr h="3536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241283"/>
                      </a:ext>
                    </a:extLst>
                  </a:tr>
                  <a:tr h="353657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700470"/>
                      </a:ext>
                    </a:extLst>
                  </a:tr>
                  <a:tr h="353657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13929"/>
                      </a:ext>
                    </a:extLst>
                  </a:tr>
                  <a:tr h="353657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711517"/>
                      </a:ext>
                    </a:extLst>
                  </a:tr>
                  <a:tr h="353657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1812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815005"/>
                  </p:ext>
                </p:extLst>
              </p:nvPr>
            </p:nvGraphicFramePr>
            <p:xfrm>
              <a:off x="1453106" y="3412386"/>
              <a:ext cx="2978480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310">
                      <a:extLst>
                        <a:ext uri="{9D8B030D-6E8A-4147-A177-3AD203B41FA5}">
                          <a16:colId xmlns:a16="http://schemas.microsoft.com/office/drawing/2014/main" val="2311660353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1356744918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3435101564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2659398359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4165080466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3904391826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78867241"/>
                        </a:ext>
                      </a:extLst>
                    </a:gridCol>
                    <a:gridCol w="372310">
                      <a:extLst>
                        <a:ext uri="{9D8B030D-6E8A-4147-A177-3AD203B41FA5}">
                          <a16:colId xmlns:a16="http://schemas.microsoft.com/office/drawing/2014/main" val="10973816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639" t="-1667" r="-706557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01639" t="-1667" r="-506557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EFEDE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208934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639" t="-101667" r="-706557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01639" t="-101667" r="-506557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35807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639" t="-201667" r="-706557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639" t="-201667" r="-506557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72371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639" t="-296721" r="-706557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639" t="-296721" r="-506557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2412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7004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139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7115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18122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80563" y="3582557"/>
                <a:ext cx="378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3" y="3582557"/>
                <a:ext cx="378041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626088" y="3972910"/>
                <a:ext cx="378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088" y="3972910"/>
                <a:ext cx="378041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909622" y="5320973"/>
                <a:ext cx="378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22" y="5320973"/>
                <a:ext cx="378041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634292" y="5320973"/>
                <a:ext cx="378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92" y="5320973"/>
                <a:ext cx="378041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06072" y="4171426"/>
                <a:ext cx="785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72" y="4171426"/>
                <a:ext cx="785140" cy="369332"/>
              </a:xfrm>
              <a:prstGeom prst="rect">
                <a:avLst/>
              </a:prstGeom>
              <a:blipFill>
                <a:blip r:embed="rId1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57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257437"/>
            <a:ext cx="5125011" cy="752267"/>
            <a:chOff x="0" y="257437"/>
            <a:chExt cx="5125011" cy="752267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681" y="257437"/>
              <a:ext cx="4365330" cy="752267"/>
              <a:chOff x="759681" y="257437"/>
              <a:chExt cx="4365330" cy="752267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759681" y="257437"/>
                <a:ext cx="31373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影响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EV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决策的因素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59681" y="732705"/>
                <a:ext cx="4365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微软雅黑 Light" panose="020B0502040204020203" pitchFamily="34" charset="-122"/>
                    <a:sym typeface="Century Gothic" panose="020B0502020202020204" pitchFamily="34" charset="0"/>
                  </a:rPr>
                  <a:t>Factors Affecting EVs’ Decision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641" y="180059"/>
            <a:ext cx="828028" cy="829645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1546698" y="1871601"/>
            <a:ext cx="1322962" cy="55058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EV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策略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3570052" y="1264191"/>
            <a:ext cx="2081718" cy="53792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去哪个充电站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570052" y="2413458"/>
            <a:ext cx="2081718" cy="51377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如何到达充电站</a:t>
            </a:r>
            <a:endParaRPr lang="zh-CN" altLang="en-US" sz="16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2" name="直接箭头连接符 11"/>
          <p:cNvCxnSpPr>
            <a:stCxn id="19" idx="3"/>
            <a:endCxn id="21" idx="1"/>
          </p:cNvCxnSpPr>
          <p:nvPr/>
        </p:nvCxnSpPr>
        <p:spPr>
          <a:xfrm flipV="1">
            <a:off x="2869660" y="1533155"/>
            <a:ext cx="700392" cy="61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9" idx="3"/>
            <a:endCxn id="22" idx="1"/>
          </p:cNvCxnSpPr>
          <p:nvPr/>
        </p:nvCxnSpPr>
        <p:spPr>
          <a:xfrm>
            <a:off x="2869660" y="2146894"/>
            <a:ext cx="700392" cy="523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箭头 14"/>
          <p:cNvSpPr/>
          <p:nvPr/>
        </p:nvSpPr>
        <p:spPr>
          <a:xfrm>
            <a:off x="5933872" y="1737916"/>
            <a:ext cx="1488332" cy="787890"/>
          </a:xfrm>
          <a:prstGeom prst="rightArrow">
            <a:avLst/>
          </a:prstGeom>
          <a:solidFill>
            <a:srgbClr val="FFC000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Subject  </a:t>
            </a:r>
            <a:r>
              <a:rPr lang="en-US" altLang="zh-CN" dirty="0" smtClean="0">
                <a:solidFill>
                  <a:schemeClr val="tx1"/>
                </a:solidFill>
              </a:rPr>
              <a:t>to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7614403" y="1352144"/>
            <a:ext cx="662948" cy="1488332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1737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8469550" y="1094869"/>
            <a:ext cx="1870952" cy="47324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Charging fee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469550" y="1806693"/>
            <a:ext cx="1870952" cy="47324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Travel Cost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8469550" y="2521675"/>
            <a:ext cx="1870952" cy="47324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Queuing Cost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59681" y="32033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Travel Cost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55452" y="3628837"/>
            <a:ext cx="4328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1" dirty="0" smtClean="0"/>
              <a:t>Cost </a:t>
            </a:r>
            <a:r>
              <a:rPr lang="en-US" altLang="zh-CN" sz="1400" b="1" dirty="0"/>
              <a:t>on </a:t>
            </a:r>
            <a:r>
              <a:rPr lang="en-US" altLang="zh-CN" sz="1400" b="1" dirty="0" smtClean="0"/>
              <a:t>Link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取决于</a:t>
            </a:r>
            <a:r>
              <a:rPr lang="en-US" altLang="zh-CN" sz="1400" dirty="0" smtClean="0">
                <a:solidFill>
                  <a:schemeClr val="accent1"/>
                </a:solidFill>
              </a:rPr>
              <a:t>Link</a:t>
            </a:r>
            <a:r>
              <a:rPr lang="zh-CN" altLang="en-US" sz="1400" dirty="0" smtClean="0">
                <a:solidFill>
                  <a:schemeClr val="accent1"/>
                </a:solidFill>
              </a:rPr>
              <a:t>的</a:t>
            </a:r>
            <a:r>
              <a:rPr lang="zh-CN" altLang="en-US" sz="1400" dirty="0">
                <a:solidFill>
                  <a:schemeClr val="accent1"/>
                </a:solidFill>
              </a:rPr>
              <a:t>长度</a:t>
            </a:r>
            <a:r>
              <a:rPr lang="zh-CN" altLang="en-US" sz="1400" dirty="0"/>
              <a:t>和</a:t>
            </a:r>
            <a:r>
              <a:rPr lang="zh-CN" altLang="en-US" sz="1400" dirty="0">
                <a:solidFill>
                  <a:schemeClr val="accent1"/>
                </a:solidFill>
              </a:rPr>
              <a:t>交通拥堵</a:t>
            </a:r>
            <a:r>
              <a:rPr lang="zh-CN" altLang="en-US" sz="1400" dirty="0" smtClean="0">
                <a:solidFill>
                  <a:schemeClr val="accent1"/>
                </a:solidFill>
              </a:rPr>
              <a:t>程度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947" y="3961676"/>
            <a:ext cx="1893425" cy="1097675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1546699" y="4116198"/>
            <a:ext cx="1149248" cy="517683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拥堵程度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1546699" y="4633881"/>
            <a:ext cx="1149248" cy="517683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50" dirty="0">
                <a:solidFill>
                  <a:schemeClr val="tx1"/>
                </a:solidFill>
              </a:rPr>
              <a:t>Cost on Link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10144" y="3628837"/>
            <a:ext cx="4429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1" dirty="0"/>
              <a:t>Cost on Node</a:t>
            </a:r>
            <a:r>
              <a:rPr lang="en-US" altLang="zh-CN" sz="1400" dirty="0"/>
              <a:t>: EV</a:t>
            </a:r>
            <a:r>
              <a:rPr lang="zh-CN" altLang="en-US" sz="1400" dirty="0"/>
              <a:t>在充电站所在</a:t>
            </a:r>
            <a:r>
              <a:rPr lang="zh-CN" altLang="en-US" sz="1400" dirty="0" smtClean="0"/>
              <a:t>区域 </a:t>
            </a:r>
            <a:r>
              <a:rPr lang="en-US" altLang="zh-CN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dirty="0" smtClean="0"/>
              <a:t>行驶</a:t>
            </a:r>
            <a:r>
              <a:rPr lang="zh-CN" altLang="en-US" sz="1400" dirty="0"/>
              <a:t>的</a:t>
            </a:r>
            <a:r>
              <a:rPr lang="en-US" altLang="zh-CN" sz="1400" dirty="0"/>
              <a:t>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500491" y="5184332"/>
                <a:ext cx="3624519" cy="1410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Link 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Link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长度：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en-US" altLang="zh-CN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Road Capacity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en-US" altLang="zh-CN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traffic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𝒊𝒊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Flow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other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vehicle</a:t>
                </a:r>
                <a:endParaRPr lang="en-US" altLang="zh-CN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𝒊𝒊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zh-CN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EVs heading for charging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491" y="5184332"/>
                <a:ext cx="3624519" cy="1410899"/>
              </a:xfrm>
              <a:prstGeom prst="rect">
                <a:avLst/>
              </a:prstGeom>
              <a:blipFill>
                <a:blip r:embed="rId11"/>
                <a:stretch>
                  <a:fillRect l="-168" t="-431" b="-3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9070" y="4059927"/>
            <a:ext cx="2257516" cy="630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6678037" y="4767815"/>
                <a:ext cx="3529248" cy="182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the radius of the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 traffic amount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total number of EVs that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choose to charge in</a:t>
                </a:r>
                <a:r>
                  <a:rPr lang="en-US" altLang="zh-C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zh-CN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 of the zone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regarding all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its travel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altLang="zh-CN" sz="1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ζ</a:t>
                </a:r>
                <a:r>
                  <a:rPr lang="en-US" altLang="zh-C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discount factor to denote the EVs’ influence on congestion in the zone.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037" y="4767815"/>
                <a:ext cx="3529248" cy="1828834"/>
              </a:xfrm>
              <a:prstGeom prst="rect">
                <a:avLst/>
              </a:prstGeom>
              <a:blipFill>
                <a:blip r:embed="rId13"/>
                <a:stretch>
                  <a:fillRect l="-173" t="-667" r="-1036" b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/>
          <p:cNvSpPr/>
          <p:nvPr/>
        </p:nvSpPr>
        <p:spPr>
          <a:xfrm>
            <a:off x="9995169" y="4427552"/>
            <a:ext cx="953311" cy="93034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>
            <a:endCxn id="35" idx="2"/>
          </p:cNvCxnSpPr>
          <p:nvPr/>
        </p:nvCxnSpPr>
        <p:spPr>
          <a:xfrm flipH="1">
            <a:off x="9995169" y="4874685"/>
            <a:ext cx="476655" cy="18037"/>
          </a:xfrm>
          <a:prstGeom prst="straightConnector1">
            <a:avLst/>
          </a:prstGeom>
          <a:ln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10103265" y="4874685"/>
                <a:ext cx="2907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265" y="4874685"/>
                <a:ext cx="290738" cy="369332"/>
              </a:xfrm>
              <a:prstGeom prst="rect">
                <a:avLst/>
              </a:prstGeom>
              <a:blipFill>
                <a:blip r:embed="rId9"/>
                <a:stretch>
                  <a:fillRect r="-208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>
          <a:xfrm>
            <a:off x="10742923" y="5173226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zone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90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 animBg="1"/>
      <p:bldP spid="36" grpId="0" animBg="1"/>
      <p:bldP spid="24" grpId="0"/>
      <p:bldP spid="25" grpId="0"/>
      <p:bldP spid="34" grpId="0"/>
      <p:bldP spid="35" grpId="0" animBg="1"/>
      <p:bldP spid="39" grpId="0"/>
      <p:bldP spid="49" grpId="0"/>
    </p:bldLst>
  </p:timing>
</p:sld>
</file>

<file path=ppt/theme/theme1.xml><?xml version="1.0" encoding="utf-8"?>
<a:theme xmlns:a="http://schemas.openxmlformats.org/drawingml/2006/main" name="包图主题2">
  <a:themeElements>
    <a:clrScheme name="自定义 4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2E25"/>
      </a:accent1>
      <a:accent2>
        <a:srgbClr val="757070"/>
      </a:accent2>
      <a:accent3>
        <a:srgbClr val="E92E25"/>
      </a:accent3>
      <a:accent4>
        <a:srgbClr val="757070"/>
      </a:accent4>
      <a:accent5>
        <a:srgbClr val="E92E25"/>
      </a:accent5>
      <a:accent6>
        <a:srgbClr val="757070"/>
      </a:accent6>
      <a:hlink>
        <a:srgbClr val="E92E25"/>
      </a:hlink>
      <a:folHlink>
        <a:srgbClr val="E92E25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1482</TotalTime>
  <Words>1752</Words>
  <Application>Microsoft Office PowerPoint</Application>
  <PresentationFormat>宽屏</PresentationFormat>
  <Paragraphs>330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等线</vt:lpstr>
      <vt:lpstr>黑体</vt:lpstr>
      <vt:lpstr>微软雅黑</vt:lpstr>
      <vt:lpstr>微软雅黑 Light</vt:lpstr>
      <vt:lpstr>Arial</vt:lpstr>
      <vt:lpstr>Cambria Math</vt:lpstr>
      <vt:lpstr>Century Gothic</vt:lpstr>
      <vt:lpstr>Times New Roman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Windows 用户</cp:lastModifiedBy>
  <cp:revision>233</cp:revision>
  <dcterms:created xsi:type="dcterms:W3CDTF">2017-08-18T03:02:00Z</dcterms:created>
  <dcterms:modified xsi:type="dcterms:W3CDTF">2020-08-28T07:59:07Z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